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405" r:id="rId2"/>
    <p:sldId id="434" r:id="rId3"/>
    <p:sldId id="453" r:id="rId4"/>
    <p:sldId id="440" r:id="rId5"/>
    <p:sldId id="441" r:id="rId6"/>
    <p:sldId id="442" r:id="rId7"/>
    <p:sldId id="445" r:id="rId8"/>
    <p:sldId id="446" r:id="rId9"/>
    <p:sldId id="447" r:id="rId10"/>
    <p:sldId id="474" r:id="rId11"/>
    <p:sldId id="448" r:id="rId12"/>
    <p:sldId id="443" r:id="rId13"/>
    <p:sldId id="444" r:id="rId14"/>
    <p:sldId id="449" r:id="rId15"/>
    <p:sldId id="450" r:id="rId16"/>
    <p:sldId id="451" r:id="rId17"/>
    <p:sldId id="456" r:id="rId18"/>
    <p:sldId id="475" r:id="rId19"/>
    <p:sldId id="452" r:id="rId20"/>
    <p:sldId id="454" r:id="rId21"/>
    <p:sldId id="455" r:id="rId22"/>
    <p:sldId id="460" r:id="rId23"/>
    <p:sldId id="457" r:id="rId24"/>
    <p:sldId id="458" r:id="rId25"/>
    <p:sldId id="459" r:id="rId26"/>
    <p:sldId id="472" r:id="rId27"/>
    <p:sldId id="461" r:id="rId28"/>
    <p:sldId id="462" r:id="rId29"/>
    <p:sldId id="463" r:id="rId30"/>
    <p:sldId id="464" r:id="rId31"/>
    <p:sldId id="465" r:id="rId32"/>
    <p:sldId id="466" r:id="rId33"/>
    <p:sldId id="470" r:id="rId34"/>
    <p:sldId id="467" r:id="rId35"/>
    <p:sldId id="468" r:id="rId36"/>
    <p:sldId id="469" r:id="rId37"/>
    <p:sldId id="476" r:id="rId38"/>
    <p:sldId id="477" r:id="rId39"/>
    <p:sldId id="478" r:id="rId40"/>
    <p:sldId id="479" r:id="rId41"/>
    <p:sldId id="480" r:id="rId42"/>
    <p:sldId id="481" r:id="rId43"/>
    <p:sldId id="482" r:id="rId44"/>
    <p:sldId id="483" r:id="rId45"/>
    <p:sldId id="439" r:id="rId4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1"/>
    <p:restoredTop sz="82453"/>
  </p:normalViewPr>
  <p:slideViewPr>
    <p:cSldViewPr snapToGrid="0">
      <p:cViewPr varScale="1">
        <p:scale>
          <a:sx n="101" d="100"/>
          <a:sy n="101" d="100"/>
        </p:scale>
        <p:origin x="22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17.05.2023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4236695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980865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6214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55437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Neden ihtiyaç duyuyorum</a:t>
            </a:r>
          </a:p>
          <a:p>
            <a:endParaRPr lang="en-TR" dirty="0"/>
          </a:p>
          <a:p>
            <a:r>
              <a:rPr lang="en-TR" dirty="0"/>
              <a:t>Doğası gereği, hep sabit uzunlukta girdi ve çıktı ve başarının yüksek olması</a:t>
            </a:r>
          </a:p>
          <a:p>
            <a:r>
              <a:rPr lang="en-TR" dirty="0"/>
              <a:t>Çok kaynak kullanmaya başlıyorlar</a:t>
            </a:r>
          </a:p>
          <a:p>
            <a:endParaRPr lang="en-TR"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99781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TEKRAR HATIRLAYALIM</a:t>
            </a:r>
          </a:p>
          <a:p>
            <a:endParaRPr lang="en-US" dirty="0"/>
          </a:p>
          <a:p>
            <a:pPr algn="l">
              <a:buFont typeface="+mj-lt"/>
              <a:buAutoNum type="arabicPeriod"/>
            </a:pPr>
            <a:r>
              <a:rPr lang="en-US" b="0" i="0" dirty="0">
                <a:solidFill>
                  <a:srgbClr val="D1D5DB"/>
                </a:solidFill>
                <a:effectLst/>
                <a:latin typeface="Söhne"/>
              </a:rPr>
              <a:t>Dizi-</a:t>
            </a:r>
            <a:r>
              <a:rPr lang="en-US" b="0" i="0" dirty="0" err="1">
                <a:solidFill>
                  <a:srgbClr val="D1D5DB"/>
                </a:solidFill>
                <a:effectLst/>
                <a:latin typeface="Söhne"/>
              </a:rPr>
              <a:t>dizine</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her </a:t>
            </a:r>
            <a:r>
              <a:rPr lang="en-US" b="0" i="0" dirty="0" err="1">
                <a:solidFill>
                  <a:srgbClr val="D1D5DB"/>
                </a:solidFill>
                <a:effectLst/>
                <a:latin typeface="Söhne"/>
              </a:rPr>
              <a:t>ikisinin</a:t>
            </a:r>
            <a:r>
              <a:rPr lang="en-US" b="0" i="0" dirty="0">
                <a:solidFill>
                  <a:srgbClr val="D1D5DB"/>
                </a:solidFill>
                <a:effectLst/>
                <a:latin typeface="Söhne"/>
              </a:rPr>
              <a:t> de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a:t>
            </a:r>
            <a:r>
              <a:rPr lang="en-US" b="0" i="0" dirty="0">
                <a:solidFill>
                  <a:srgbClr val="D1D5DB"/>
                </a:solidFill>
                <a:effectLst/>
                <a:latin typeface="Söhne"/>
              </a:rPr>
              <a:t> </a:t>
            </a:r>
            <a:r>
              <a:rPr lang="en-US" b="0" i="0" dirty="0" err="1">
                <a:solidFill>
                  <a:srgbClr val="D1D5DB"/>
                </a:solidFill>
                <a:effectLst/>
                <a:latin typeface="Söhne"/>
              </a:rPr>
              <a:t>diziler</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dizi-dizi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özel</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Bu,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özetleme</a:t>
            </a:r>
            <a:r>
              <a:rPr lang="en-US" b="0" i="0" dirty="0">
                <a:solidFill>
                  <a:srgbClr val="D1D5DB"/>
                </a:solidFill>
                <a:effectLst/>
                <a:latin typeface="Söhne"/>
              </a:rPr>
              <a:t>, </a:t>
            </a:r>
            <a:r>
              <a:rPr lang="en-US" b="0" i="0" dirty="0" err="1">
                <a:solidFill>
                  <a:srgbClr val="D1D5DB"/>
                </a:solidFill>
                <a:effectLst/>
                <a:latin typeface="Söhne"/>
              </a:rPr>
              <a:t>sohbet</a:t>
            </a:r>
            <a:r>
              <a:rPr lang="en-US" b="0" i="0" dirty="0">
                <a:solidFill>
                  <a:srgbClr val="D1D5DB"/>
                </a:solidFill>
                <a:effectLst/>
                <a:latin typeface="Söhne"/>
              </a:rPr>
              <a:t> </a:t>
            </a:r>
            <a:r>
              <a:rPr lang="en-US" b="0" i="0" dirty="0" err="1">
                <a:solidFill>
                  <a:srgbClr val="D1D5DB"/>
                </a:solidFill>
                <a:effectLst/>
                <a:latin typeface="Söhne"/>
              </a:rPr>
              <a:t>botu</a:t>
            </a:r>
            <a:r>
              <a:rPr lang="en-US" b="0" i="0" dirty="0">
                <a:solidFill>
                  <a:srgbClr val="D1D5DB"/>
                </a:solidFill>
                <a:effectLst/>
                <a:latin typeface="Söhne"/>
              </a:rPr>
              <a:t> </a:t>
            </a:r>
            <a:r>
              <a:rPr lang="en-US" b="0" i="0" dirty="0" err="1">
                <a:solidFill>
                  <a:srgbClr val="D1D5DB"/>
                </a:solidFill>
                <a:effectLst/>
                <a:latin typeface="Söhne"/>
              </a:rPr>
              <a:t>yanıtları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konuşma</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görevleri</a:t>
            </a:r>
            <a:r>
              <a:rPr lang="en-US" b="0" i="0" dirty="0">
                <a:solidFill>
                  <a:srgbClr val="D1D5DB"/>
                </a:solidFill>
                <a:effectLst/>
                <a:latin typeface="Söhne"/>
              </a:rPr>
              <a:t> </a:t>
            </a:r>
            <a:r>
              <a:rPr lang="en-US" b="0" i="0" dirty="0" err="1">
                <a:solidFill>
                  <a:srgbClr val="D1D5DB"/>
                </a:solidFill>
                <a:effectLst/>
                <a:latin typeface="Söhne"/>
              </a:rPr>
              <a:t>içerir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yapısı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yapı</a:t>
            </a:r>
            <a:r>
              <a:rPr lang="en-US" b="0" i="0" dirty="0">
                <a:solidFill>
                  <a:srgbClr val="D1D5DB"/>
                </a:solidFill>
                <a:effectLst/>
                <a:latin typeface="Söhne"/>
              </a:rPr>
              <a:t> </a:t>
            </a:r>
            <a:r>
              <a:rPr lang="en-US" b="0" i="0" dirty="0" err="1">
                <a:solidFill>
                  <a:srgbClr val="D1D5DB"/>
                </a:solidFill>
                <a:effectLst/>
                <a:latin typeface="Söhne"/>
              </a:rPr>
              <a:t>taşı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ağı</a:t>
            </a:r>
            <a:r>
              <a:rPr lang="en-US" b="0" i="0" dirty="0">
                <a:solidFill>
                  <a:srgbClr val="D1D5DB"/>
                </a:solidFill>
                <a:effectLst/>
                <a:latin typeface="Söhne"/>
              </a:rPr>
              <a:t> </a:t>
            </a:r>
            <a:r>
              <a:rPr lang="en-US" b="0" i="0" dirty="0" err="1">
                <a:solidFill>
                  <a:srgbClr val="D1D5DB"/>
                </a:solidFill>
                <a:effectLst/>
                <a:latin typeface="Söhne"/>
              </a:rPr>
              <a:t>mimarisidir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Kodlayıcı-çözücü</a:t>
            </a:r>
            <a:r>
              <a:rPr lang="en-US" b="0" i="0" dirty="0">
                <a:solidFill>
                  <a:srgbClr val="D1D5DB"/>
                </a:solidFill>
                <a:effectLst/>
                <a:latin typeface="Söhne"/>
              </a:rPr>
              <a:t> </a:t>
            </a:r>
            <a:r>
              <a:rPr lang="en-US" b="0" i="0" dirty="0" err="1">
                <a:solidFill>
                  <a:srgbClr val="D1D5DB"/>
                </a:solidFill>
                <a:effectLst/>
                <a:latin typeface="Söhne"/>
              </a:rPr>
              <a:t>mimarisi</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işleyen</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sabit</a:t>
            </a:r>
            <a:r>
              <a:rPr lang="en-US" b="0" i="0" dirty="0">
                <a:solidFill>
                  <a:srgbClr val="D1D5DB"/>
                </a:solidFill>
                <a:effectLst/>
                <a:latin typeface="Söhne"/>
              </a:rPr>
              <a:t> </a:t>
            </a:r>
            <a:r>
              <a:rPr lang="en-US" b="0" i="0" dirty="0" err="1">
                <a:solidFill>
                  <a:srgbClr val="D1D5DB"/>
                </a:solidFill>
                <a:effectLst/>
                <a:latin typeface="Söhne"/>
              </a:rPr>
              <a:t>uzunluklu</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vektöre</a:t>
            </a:r>
            <a:r>
              <a:rPr lang="en-US" b="0" i="0" dirty="0">
                <a:solidFill>
                  <a:srgbClr val="D1D5DB"/>
                </a:solidFill>
                <a:effectLst/>
                <a:latin typeface="Söhne"/>
              </a:rPr>
              <a:t> (</a:t>
            </a:r>
            <a:r>
              <a:rPr lang="en-US" b="0" i="0" dirty="0" err="1">
                <a:solidFill>
                  <a:srgbClr val="D1D5DB"/>
                </a:solidFill>
                <a:effectLst/>
                <a:latin typeface="Söhne"/>
              </a:rPr>
              <a:t>bağlam</a:t>
            </a:r>
            <a:r>
              <a:rPr lang="en-US" b="0" i="0" dirty="0">
                <a:solidFill>
                  <a:srgbClr val="D1D5DB"/>
                </a:solidFill>
                <a:effectLst/>
                <a:latin typeface="Söhne"/>
              </a:rPr>
              <a:t> </a:t>
            </a:r>
            <a:r>
              <a:rPr lang="en-US" b="0" i="0" dirty="0" err="1">
                <a:solidFill>
                  <a:srgbClr val="D1D5DB"/>
                </a:solidFill>
                <a:effectLst/>
                <a:latin typeface="Söhne"/>
              </a:rPr>
              <a:t>vektörü</a:t>
            </a:r>
            <a:r>
              <a:rPr lang="en-US" b="0" i="0" dirty="0">
                <a:solidFill>
                  <a:srgbClr val="D1D5DB"/>
                </a:solidFill>
                <a:effectLst/>
                <a:latin typeface="Söhne"/>
              </a:rPr>
              <a:t>) </a:t>
            </a:r>
            <a:r>
              <a:rPr lang="en-US" b="0" i="0" dirty="0" err="1">
                <a:solidFill>
                  <a:srgbClr val="D1D5DB"/>
                </a:solidFill>
                <a:effectLst/>
                <a:latin typeface="Söhne"/>
              </a:rPr>
              <a:t>kodlayan</a:t>
            </a:r>
            <a:r>
              <a:rPr lang="en-US" b="0" i="0" dirty="0">
                <a:solidFill>
                  <a:srgbClr val="D1D5DB"/>
                </a:solidFill>
                <a:effectLst/>
                <a:latin typeface="Söhne"/>
              </a:rPr>
              <a:t> </a:t>
            </a:r>
            <a:r>
              <a:rPr lang="en-US" b="0" i="0" dirty="0" err="1">
                <a:solidFill>
                  <a:srgbClr val="D1D5DB"/>
                </a:solidFill>
                <a:effectLst/>
                <a:latin typeface="Söhne"/>
              </a:rPr>
              <a:t>kodlayıcıyı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vektör</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sonra</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dizisini</a:t>
            </a:r>
            <a:r>
              <a:rPr lang="en-US" b="0" i="0" dirty="0">
                <a:solidFill>
                  <a:srgbClr val="D1D5DB"/>
                </a:solidFill>
                <a:effectLst/>
                <a:latin typeface="Söhne"/>
              </a:rPr>
              <a:t> </a:t>
            </a:r>
            <a:r>
              <a:rPr lang="en-US" b="0" i="0" dirty="0" err="1">
                <a:solidFill>
                  <a:srgbClr val="D1D5DB"/>
                </a:solidFill>
                <a:effectLst/>
                <a:latin typeface="Söhne"/>
              </a:rPr>
              <a:t>oluşturmak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kullanılır</a:t>
            </a:r>
            <a:r>
              <a:rPr lang="en-US" b="0" i="0" dirty="0">
                <a:solidFill>
                  <a:srgbClr val="D1D5DB"/>
                </a:solidFill>
                <a:effectLst/>
                <a:latin typeface="Söhne"/>
              </a:rPr>
              <a:t>. Bu </a:t>
            </a:r>
            <a:r>
              <a:rPr lang="en-US" b="0" i="0" dirty="0" err="1">
                <a:solidFill>
                  <a:srgbClr val="D1D5DB"/>
                </a:solidFill>
                <a:effectLst/>
                <a:latin typeface="Söhne"/>
              </a:rPr>
              <a:t>mimari</a:t>
            </a:r>
            <a:r>
              <a:rPr lang="en-US" b="0" i="0" dirty="0">
                <a:solidFill>
                  <a:srgbClr val="D1D5DB"/>
                </a:solidFill>
                <a:effectLst/>
                <a:latin typeface="Söhne"/>
              </a:rPr>
              <a:t> </a:t>
            </a:r>
            <a:r>
              <a:rPr lang="en-US" b="0" i="0" dirty="0" err="1">
                <a:solidFill>
                  <a:srgbClr val="D1D5DB"/>
                </a:solidFill>
                <a:effectLst/>
                <a:latin typeface="Söhne"/>
              </a:rPr>
              <a:t>değişken</a:t>
            </a:r>
            <a:r>
              <a:rPr lang="en-US" b="0" i="0" dirty="0">
                <a:solidFill>
                  <a:srgbClr val="D1D5DB"/>
                </a:solidFill>
                <a:effectLst/>
                <a:latin typeface="Söhne"/>
              </a:rPr>
              <a:t> </a:t>
            </a:r>
            <a:r>
              <a:rPr lang="en-US" b="0" i="0" dirty="0" err="1">
                <a:solidFill>
                  <a:srgbClr val="D1D5DB"/>
                </a:solidFill>
                <a:effectLst/>
                <a:latin typeface="Söhne"/>
              </a:rPr>
              <a:t>uzunluktaki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dizileriyle</a:t>
            </a:r>
            <a:r>
              <a:rPr lang="en-US" b="0" i="0" dirty="0">
                <a:solidFill>
                  <a:srgbClr val="D1D5DB"/>
                </a:solidFill>
                <a:effectLst/>
                <a:latin typeface="Söhne"/>
              </a:rPr>
              <a:t> </a:t>
            </a:r>
            <a:r>
              <a:rPr lang="en-US" b="0" i="0" dirty="0" err="1">
                <a:solidFill>
                  <a:srgbClr val="D1D5DB"/>
                </a:solidFill>
                <a:effectLst/>
                <a:latin typeface="Söhne"/>
              </a:rPr>
              <a:t>çalışmayı</a:t>
            </a:r>
            <a:r>
              <a:rPr lang="en-US" b="0" i="0" dirty="0">
                <a:solidFill>
                  <a:srgbClr val="D1D5DB"/>
                </a:solidFill>
                <a:effectLst/>
                <a:latin typeface="Söhne"/>
              </a:rPr>
              <a:t> </a:t>
            </a:r>
            <a:r>
              <a:rPr lang="en-US" b="0" i="0" dirty="0" err="1">
                <a:solidFill>
                  <a:srgbClr val="D1D5DB"/>
                </a:solidFill>
                <a:effectLst/>
                <a:latin typeface="Söhne"/>
              </a:rPr>
              <a:t>mümkün</a:t>
            </a:r>
            <a:r>
              <a:rPr lang="en-US" b="0" i="0" dirty="0">
                <a:solidFill>
                  <a:srgbClr val="D1D5DB"/>
                </a:solidFill>
                <a:effectLst/>
                <a:latin typeface="Söhne"/>
              </a:rPr>
              <a:t> </a:t>
            </a:r>
            <a:r>
              <a:rPr lang="en-US" b="0" i="0" dirty="0" err="1">
                <a:solidFill>
                  <a:srgbClr val="D1D5DB"/>
                </a:solidFill>
                <a:effectLst/>
                <a:latin typeface="Söhne"/>
              </a:rPr>
              <a:t>kılar</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ise</a:t>
            </a:r>
            <a:r>
              <a:rPr lang="en-US" b="0" i="0" dirty="0">
                <a:solidFill>
                  <a:srgbClr val="D1D5DB"/>
                </a:solidFill>
                <a:effectLst/>
                <a:latin typeface="Söhne"/>
              </a:rPr>
              <a:t> seq2seq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içinde</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bileşenler</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modelidir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geleneksel</a:t>
            </a:r>
            <a:r>
              <a:rPr lang="en-US" b="0" i="0" dirty="0">
                <a:solidFill>
                  <a:srgbClr val="D1D5DB"/>
                </a:solidFill>
                <a:effectLst/>
                <a:latin typeface="Söhne"/>
              </a:rPr>
              <a:t> </a:t>
            </a:r>
            <a:r>
              <a:rPr lang="en-US" b="0" i="0" dirty="0" err="1">
                <a:solidFill>
                  <a:srgbClr val="D1D5DB"/>
                </a:solidFill>
                <a:effectLst/>
                <a:latin typeface="Söhne"/>
              </a:rPr>
              <a:t>RNN'lere</a:t>
            </a:r>
            <a:r>
              <a:rPr lang="en-US" b="0" i="0" dirty="0">
                <a:solidFill>
                  <a:srgbClr val="D1D5DB"/>
                </a:solidFill>
                <a:effectLst/>
                <a:latin typeface="Söhne"/>
              </a:rPr>
              <a:t> </a:t>
            </a:r>
            <a:r>
              <a:rPr lang="en-US" b="0" i="0" dirty="0" err="1">
                <a:solidFill>
                  <a:srgbClr val="D1D5DB"/>
                </a:solidFill>
                <a:effectLst/>
                <a:latin typeface="Söhne"/>
              </a:rPr>
              <a:t>kıyasla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dizi </a:t>
            </a:r>
            <a:r>
              <a:rPr lang="en-US" b="0" i="0" dirty="0" err="1">
                <a:solidFill>
                  <a:srgbClr val="D1D5DB"/>
                </a:solidFill>
                <a:effectLst/>
                <a:latin typeface="Söhne"/>
              </a:rPr>
              <a:t>içindeki</a:t>
            </a:r>
            <a:r>
              <a:rPr lang="en-US" b="0" i="0" dirty="0">
                <a:solidFill>
                  <a:srgbClr val="D1D5DB"/>
                </a:solidFill>
                <a:effectLst/>
                <a:latin typeface="Söhne"/>
              </a:rPr>
              <a:t> </a:t>
            </a:r>
            <a:r>
              <a:rPr lang="en-US" b="0" i="0" dirty="0" err="1">
                <a:solidFill>
                  <a:srgbClr val="D1D5DB"/>
                </a:solidFill>
                <a:effectLst/>
                <a:latin typeface="Söhne"/>
              </a:rPr>
              <a:t>öğeler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mesafeli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yakalayabilir</a:t>
            </a:r>
            <a:r>
              <a:rPr lang="en-US" b="0" i="0" dirty="0">
                <a:solidFill>
                  <a:srgbClr val="D1D5DB"/>
                </a:solidFill>
                <a:effectLst/>
                <a:latin typeface="Söhne"/>
              </a:rPr>
              <a:t>. Seq2seq </a:t>
            </a:r>
            <a:r>
              <a:rPr lang="en-US" b="0" i="0" dirty="0" err="1">
                <a:solidFill>
                  <a:srgbClr val="D1D5DB"/>
                </a:solidFill>
                <a:effectLst/>
                <a:latin typeface="Söhne"/>
              </a:rPr>
              <a:t>modellerinde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kodlama</a:t>
            </a:r>
            <a:r>
              <a:rPr lang="en-US" b="0" i="0" dirty="0">
                <a:solidFill>
                  <a:srgbClr val="D1D5DB"/>
                </a:solidFill>
                <a:effectLst/>
                <a:latin typeface="Söhne"/>
              </a:rPr>
              <a:t> </a:t>
            </a:r>
            <a:r>
              <a:rPr lang="en-US" b="0" i="0" dirty="0" err="1">
                <a:solidFill>
                  <a:srgbClr val="D1D5DB"/>
                </a:solidFill>
                <a:effectLst/>
                <a:latin typeface="Söhne"/>
              </a:rPr>
              <a:t>sırasında</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dizisinin</a:t>
            </a:r>
            <a:r>
              <a:rPr lang="en-US" b="0" i="0" dirty="0">
                <a:solidFill>
                  <a:srgbClr val="D1D5DB"/>
                </a:solidFill>
                <a:effectLst/>
                <a:latin typeface="Söhne"/>
              </a:rPr>
              <a:t> </a:t>
            </a:r>
            <a:r>
              <a:rPr lang="en-US" b="0" i="0" dirty="0" err="1">
                <a:solidFill>
                  <a:srgbClr val="D1D5DB"/>
                </a:solidFill>
                <a:effectLst/>
                <a:latin typeface="Söhne"/>
              </a:rPr>
              <a:t>ilgili</a:t>
            </a:r>
            <a:r>
              <a:rPr lang="en-US" b="0" i="0" dirty="0">
                <a:solidFill>
                  <a:srgbClr val="D1D5DB"/>
                </a:solidFill>
                <a:effectLst/>
                <a:latin typeface="Söhne"/>
              </a:rPr>
              <a:t> </a:t>
            </a:r>
            <a:r>
              <a:rPr lang="en-US" b="0" i="0" dirty="0" err="1">
                <a:solidFill>
                  <a:srgbClr val="D1D5DB"/>
                </a:solidFill>
                <a:effectLst/>
                <a:latin typeface="Söhne"/>
              </a:rPr>
              <a:t>kısımlarına</a:t>
            </a:r>
            <a:r>
              <a:rPr lang="en-US" b="0" i="0" dirty="0">
                <a:solidFill>
                  <a:srgbClr val="D1D5DB"/>
                </a:solidFill>
                <a:effectLst/>
                <a:latin typeface="Söhne"/>
              </a:rPr>
              <a:t> </a:t>
            </a:r>
            <a:r>
              <a:rPr lang="en-US" b="0" i="0" dirty="0" err="1">
                <a:solidFill>
                  <a:srgbClr val="D1D5DB"/>
                </a:solidFill>
                <a:effectLst/>
                <a:latin typeface="Söhne"/>
              </a:rPr>
              <a:t>odaklanmayı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oluşturulurken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bağımlılıkları</a:t>
            </a:r>
            <a:r>
              <a:rPr lang="en-US" b="0" i="0" dirty="0">
                <a:solidFill>
                  <a:srgbClr val="D1D5DB"/>
                </a:solidFill>
                <a:effectLst/>
                <a:latin typeface="Söhne"/>
              </a:rPr>
              <a:t> </a:t>
            </a:r>
            <a:r>
              <a:rPr lang="en-US" b="0" i="0" dirty="0" err="1">
                <a:solidFill>
                  <a:srgbClr val="D1D5DB"/>
                </a:solidFill>
                <a:effectLst/>
                <a:latin typeface="Söhne"/>
              </a:rPr>
              <a:t>modellemeyi</a:t>
            </a:r>
            <a:r>
              <a:rPr lang="en-US" b="0" i="0" dirty="0">
                <a:solidFill>
                  <a:srgbClr val="D1D5DB"/>
                </a:solidFill>
                <a:effectLst/>
                <a:latin typeface="Söhne"/>
              </a:rPr>
              <a:t> </a:t>
            </a:r>
            <a:r>
              <a:rPr lang="en-US" b="0" i="0" dirty="0" err="1">
                <a:solidFill>
                  <a:srgbClr val="D1D5DB"/>
                </a:solidFill>
                <a:effectLst/>
                <a:latin typeface="Söhne"/>
              </a:rPr>
              <a:t>kolaylaştırır</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mekanizmasına</a:t>
            </a:r>
            <a:r>
              <a:rPr lang="en-US" b="0" i="0" dirty="0">
                <a:solidFill>
                  <a:srgbClr val="D1D5DB"/>
                </a:solidFill>
                <a:effectLst/>
                <a:latin typeface="Söhne"/>
              </a:rPr>
              <a:t> </a:t>
            </a:r>
            <a:r>
              <a:rPr lang="en-US" b="0" i="0" dirty="0" err="1">
                <a:solidFill>
                  <a:srgbClr val="D1D5DB"/>
                </a:solidFill>
                <a:effectLst/>
                <a:latin typeface="Söhne"/>
              </a:rPr>
              <a:t>sahip</a:t>
            </a:r>
            <a:r>
              <a:rPr lang="en-US" b="0" i="0" dirty="0">
                <a:solidFill>
                  <a:srgbClr val="D1D5DB"/>
                </a:solidFill>
                <a:effectLst/>
                <a:latin typeface="Söhne"/>
              </a:rPr>
              <a:t> </a:t>
            </a:r>
            <a:r>
              <a:rPr lang="en-US" b="0" i="0" dirty="0" err="1">
                <a:solidFill>
                  <a:srgbClr val="D1D5DB"/>
                </a:solidFill>
                <a:effectLst/>
                <a:latin typeface="Söhne"/>
              </a:rPr>
              <a:t>olmayan</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kaybolan</a:t>
            </a:r>
            <a:r>
              <a:rPr lang="en-US" b="0" i="0" dirty="0">
                <a:solidFill>
                  <a:srgbClr val="D1D5DB"/>
                </a:solidFill>
                <a:effectLst/>
                <a:latin typeface="Söhne"/>
              </a:rPr>
              <a:t> </a:t>
            </a:r>
            <a:r>
              <a:rPr lang="en-US" b="0" i="0" dirty="0" err="1">
                <a:solidFill>
                  <a:srgbClr val="D1D5DB"/>
                </a:solidFill>
                <a:effectLst/>
                <a:latin typeface="Söhne"/>
              </a:rPr>
              <a:t>gradyan</a:t>
            </a:r>
            <a:r>
              <a:rPr lang="en-US" b="0" i="0" dirty="0">
                <a:solidFill>
                  <a:srgbClr val="D1D5DB"/>
                </a:solidFill>
                <a:effectLst/>
                <a:latin typeface="Söhne"/>
              </a:rPr>
              <a:t> </a:t>
            </a:r>
            <a:r>
              <a:rPr lang="en-US" b="0" i="0" dirty="0" err="1">
                <a:solidFill>
                  <a:srgbClr val="D1D5DB"/>
                </a:solidFill>
                <a:effectLst/>
                <a:latin typeface="Söhne"/>
              </a:rPr>
              <a:t>sorunu</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uzun</a:t>
            </a:r>
            <a:r>
              <a:rPr lang="en-US" b="0" i="0" dirty="0">
                <a:solidFill>
                  <a:srgbClr val="D1D5DB"/>
                </a:solidFill>
                <a:effectLst/>
                <a:latin typeface="Söhne"/>
              </a:rPr>
              <a:t> </a:t>
            </a:r>
            <a:r>
              <a:rPr lang="en-US" b="0" i="0" dirty="0" err="1">
                <a:solidFill>
                  <a:srgbClr val="D1D5DB"/>
                </a:solidFill>
                <a:effectLst/>
                <a:latin typeface="Söhne"/>
              </a:rPr>
              <a:t>vadeli</a:t>
            </a:r>
            <a:r>
              <a:rPr lang="en-US" b="0" i="0" dirty="0">
                <a:solidFill>
                  <a:srgbClr val="D1D5DB"/>
                </a:solidFill>
                <a:effectLst/>
                <a:latin typeface="Söhne"/>
              </a:rPr>
              <a:t> </a:t>
            </a:r>
            <a:r>
              <a:rPr lang="en-US" b="0" i="0" dirty="0" err="1">
                <a:solidFill>
                  <a:srgbClr val="D1D5DB"/>
                </a:solidFill>
                <a:effectLst/>
                <a:latin typeface="Söhne"/>
              </a:rPr>
              <a:t>bağımlılıklarla</a:t>
            </a:r>
            <a:r>
              <a:rPr lang="en-US" b="0" i="0" dirty="0">
                <a:solidFill>
                  <a:srgbClr val="D1D5DB"/>
                </a:solidFill>
                <a:effectLst/>
                <a:latin typeface="Söhne"/>
              </a:rPr>
              <a:t> </a:t>
            </a:r>
            <a:r>
              <a:rPr lang="en-US" b="0" i="0" dirty="0" err="1">
                <a:solidFill>
                  <a:srgbClr val="D1D5DB"/>
                </a:solidFill>
                <a:effectLst/>
                <a:latin typeface="Söhne"/>
              </a:rPr>
              <a:t>başa</a:t>
            </a:r>
            <a:r>
              <a:rPr lang="en-US" b="0" i="0" dirty="0">
                <a:solidFill>
                  <a:srgbClr val="D1D5DB"/>
                </a:solidFill>
                <a:effectLst/>
                <a:latin typeface="Söhne"/>
              </a:rPr>
              <a:t> </a:t>
            </a:r>
            <a:r>
              <a:rPr lang="en-US" b="0" i="0" dirty="0" err="1">
                <a:solidFill>
                  <a:srgbClr val="D1D5DB"/>
                </a:solidFill>
                <a:effectLst/>
                <a:latin typeface="Söhne"/>
              </a:rPr>
              <a:t>çıkmakta</a:t>
            </a:r>
            <a:r>
              <a:rPr lang="en-US" b="0" i="0" dirty="0">
                <a:solidFill>
                  <a:srgbClr val="D1D5DB"/>
                </a:solidFill>
                <a:effectLst/>
                <a:latin typeface="Söhne"/>
              </a:rPr>
              <a:t> </a:t>
            </a:r>
            <a:r>
              <a:rPr lang="en-US" b="0" i="0" dirty="0" err="1">
                <a:solidFill>
                  <a:srgbClr val="D1D5DB"/>
                </a:solidFill>
                <a:effectLst/>
                <a:latin typeface="Söhne"/>
              </a:rPr>
              <a:t>zorlanabilir</a:t>
            </a:r>
            <a:r>
              <a:rPr lang="en-US" b="0" i="0" dirty="0">
                <a:solidFill>
                  <a:srgbClr val="D1D5DB"/>
                </a:solidFill>
                <a:effectLst/>
                <a:latin typeface="Söhne"/>
              </a:rPr>
              <a:t>.</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uzunluklarında</a:t>
            </a:r>
            <a:r>
              <a:rPr lang="en-US" b="0" i="0" dirty="0">
                <a:solidFill>
                  <a:srgbClr val="D1D5DB"/>
                </a:solidFill>
                <a:effectLst/>
                <a:latin typeface="Söhne"/>
              </a:rPr>
              <a:t> </a:t>
            </a:r>
            <a:r>
              <a:rPr lang="en-US" b="0" i="0" dirty="0" err="1">
                <a:solidFill>
                  <a:srgbClr val="D1D5DB"/>
                </a:solidFill>
                <a:effectLst/>
                <a:latin typeface="Söhne"/>
              </a:rPr>
              <a:t>esneklik</a:t>
            </a:r>
            <a:r>
              <a:rPr lang="en-US" b="0" i="0" dirty="0">
                <a:solidFill>
                  <a:srgbClr val="D1D5DB"/>
                </a:solidFill>
                <a:effectLst/>
                <a:latin typeface="Söhne"/>
              </a:rPr>
              <a:t>: Seq2seq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dizilerini</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işleyebilir</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a:t>
            </a:r>
            <a:r>
              <a:rPr lang="en-US" b="0" i="0" dirty="0" err="1">
                <a:solidFill>
                  <a:srgbClr val="D1D5DB"/>
                </a:solidFill>
                <a:effectLst/>
                <a:latin typeface="Söhne"/>
              </a:rPr>
              <a:t>kodlama-çözme</a:t>
            </a:r>
            <a:r>
              <a:rPr lang="en-US" b="0" i="0" dirty="0">
                <a:solidFill>
                  <a:srgbClr val="D1D5DB"/>
                </a:solidFill>
                <a:effectLst/>
                <a:latin typeface="Söhne"/>
              </a:rPr>
              <a:t> </a:t>
            </a:r>
            <a:r>
              <a:rPr lang="en-US" b="0" i="0" dirty="0" err="1">
                <a:solidFill>
                  <a:srgbClr val="D1D5DB"/>
                </a:solidFill>
                <a:effectLst/>
                <a:latin typeface="Söhne"/>
              </a:rPr>
              <a:t>mekanizması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Bu,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çıkışın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uzunluklarda</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görevler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uygundur</a:t>
            </a:r>
            <a:r>
              <a:rPr lang="en-US" b="0" i="0" dirty="0">
                <a:solidFill>
                  <a:srgbClr val="D1D5DB"/>
                </a:solidFill>
                <a:effectLst/>
                <a:latin typeface="Söhne"/>
              </a:rPr>
              <a:t>. D</a:t>
            </a:r>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399979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sequence to other sequence e </a:t>
            </a:r>
            <a:r>
              <a:rPr lang="en-US" dirty="0" err="1"/>
              <a:t>geçmeyi</a:t>
            </a:r>
            <a:r>
              <a:rPr lang="en-US" dirty="0"/>
              <a:t> </a:t>
            </a:r>
            <a:r>
              <a:rPr lang="en-US" dirty="0" err="1"/>
              <a:t>öğrendik</a:t>
            </a:r>
            <a:endParaRPr lang="en-US" dirty="0"/>
          </a:p>
          <a:p>
            <a:endParaRPr lang="en-US" dirty="0"/>
          </a:p>
          <a:p>
            <a:r>
              <a:rPr lang="en-US" dirty="0" err="1"/>
              <a:t>En</a:t>
            </a:r>
            <a:r>
              <a:rPr lang="en-US" dirty="0"/>
              <a:t> </a:t>
            </a:r>
            <a:r>
              <a:rPr lang="en-US" dirty="0" err="1"/>
              <a:t>önemli</a:t>
            </a:r>
            <a:r>
              <a:rPr lang="en-US" dirty="0"/>
              <a:t> </a:t>
            </a:r>
            <a:r>
              <a:rPr lang="en-US" dirty="0" err="1"/>
              <a:t>derdi</a:t>
            </a:r>
            <a:r>
              <a:rPr lang="en-US" dirty="0"/>
              <a:t>, </a:t>
            </a:r>
            <a:r>
              <a:rPr lang="en-US" dirty="0" err="1"/>
              <a:t>zayıflığı</a:t>
            </a:r>
            <a:r>
              <a:rPr lang="en-US" dirty="0"/>
              <a:t>. </a:t>
            </a:r>
            <a:r>
              <a:rPr lang="en-US" dirty="0" err="1"/>
              <a:t>Tüm</a:t>
            </a:r>
            <a:r>
              <a:rPr lang="en-US" dirty="0"/>
              <a:t> source u </a:t>
            </a:r>
            <a:r>
              <a:rPr lang="en-US" dirty="0" err="1"/>
              <a:t>bir</a:t>
            </a:r>
            <a:r>
              <a:rPr lang="en-US" dirty="0"/>
              <a:t> encoding </a:t>
            </a:r>
            <a:r>
              <a:rPr lang="en-US" dirty="0" err="1"/>
              <a:t>vectore</a:t>
            </a:r>
            <a:r>
              <a:rPr lang="en-US" dirty="0"/>
              <a:t> </a:t>
            </a:r>
            <a:r>
              <a:rPr lang="en-US" dirty="0" err="1"/>
              <a:t>aktarmaya</a:t>
            </a:r>
            <a:r>
              <a:rPr lang="en-US" dirty="0"/>
              <a:t> </a:t>
            </a:r>
            <a:r>
              <a:rPr lang="en-US" dirty="0" err="1"/>
              <a:t>çalışıyor</a:t>
            </a:r>
            <a:r>
              <a:rPr lang="en-US" dirty="0"/>
              <a:t>. Bu </a:t>
            </a:r>
            <a:r>
              <a:rPr lang="en-US" dirty="0" err="1"/>
              <a:t>tüm</a:t>
            </a:r>
            <a:r>
              <a:rPr lang="en-US" dirty="0"/>
              <a:t> </a:t>
            </a:r>
            <a:r>
              <a:rPr lang="en-US" dirty="0" err="1"/>
              <a:t>bilgiyi</a:t>
            </a:r>
            <a:r>
              <a:rPr lang="en-US" dirty="0"/>
              <a:t> </a:t>
            </a:r>
            <a:r>
              <a:rPr lang="en-US" dirty="0" err="1"/>
              <a:t>bir</a:t>
            </a:r>
            <a:r>
              <a:rPr lang="en-US" dirty="0"/>
              <a:t> </a:t>
            </a:r>
            <a:r>
              <a:rPr lang="en-US" dirty="0" err="1"/>
              <a:t>ksııtlı</a:t>
            </a:r>
            <a:r>
              <a:rPr lang="en-US" dirty="0"/>
              <a:t> </a:t>
            </a:r>
            <a:r>
              <a:rPr lang="en-US" dirty="0" err="1"/>
              <a:t>boyuta</a:t>
            </a:r>
            <a:r>
              <a:rPr lang="en-US" dirty="0"/>
              <a:t> </a:t>
            </a:r>
            <a:r>
              <a:rPr lang="en-US" dirty="0" err="1"/>
              <a:t>aktramaya</a:t>
            </a:r>
            <a:r>
              <a:rPr lang="en-US" dirty="0"/>
              <a:t> </a:t>
            </a:r>
            <a:r>
              <a:rPr lang="en-US" dirty="0" err="1"/>
              <a:t>çalışıtğınızda</a:t>
            </a:r>
            <a:r>
              <a:rPr lang="en-US" dirty="0"/>
              <a:t> </a:t>
            </a:r>
            <a:r>
              <a:rPr lang="en-US" dirty="0" err="1"/>
              <a:t>bir</a:t>
            </a:r>
            <a:r>
              <a:rPr lang="en-US" dirty="0"/>
              <a:t> </a:t>
            </a:r>
            <a:r>
              <a:rPr lang="en-US" dirty="0" err="1"/>
              <a:t>bilgi</a:t>
            </a:r>
            <a:r>
              <a:rPr lang="en-US" dirty="0"/>
              <a:t> </a:t>
            </a:r>
            <a:r>
              <a:rPr lang="en-US" dirty="0" err="1"/>
              <a:t>sıkışma</a:t>
            </a:r>
            <a:r>
              <a:rPr lang="en-US" dirty="0"/>
              <a:t> </a:t>
            </a:r>
            <a:r>
              <a:rPr lang="en-US" dirty="0" err="1"/>
              <a:t>noktası</a:t>
            </a:r>
            <a:r>
              <a:rPr lang="en-US" dirty="0"/>
              <a:t> </a:t>
            </a:r>
            <a:r>
              <a:rPr lang="en-US" dirty="0" err="1"/>
              <a:t>oluşturuyorsunuz</a:t>
            </a:r>
            <a:r>
              <a:rPr lang="en-US" dirty="0"/>
              <a:t>.</a:t>
            </a:r>
          </a:p>
          <a:p>
            <a:endParaRPr lang="en-US" dirty="0"/>
          </a:p>
          <a:p>
            <a:r>
              <a:rPr lang="en-US" dirty="0" err="1"/>
              <a:t>Bizi</a:t>
            </a:r>
            <a:r>
              <a:rPr lang="en-US" dirty="0"/>
              <a:t> </a:t>
            </a:r>
            <a:r>
              <a:rPr lang="en-US" dirty="0" err="1"/>
              <a:t>insan</a:t>
            </a:r>
            <a:r>
              <a:rPr lang="en-US" dirty="0"/>
              <a:t> </a:t>
            </a:r>
            <a:r>
              <a:rPr lang="en-US" dirty="0" err="1"/>
              <a:t>olarak</a:t>
            </a:r>
            <a:r>
              <a:rPr lang="en-US" dirty="0"/>
              <a:t> </a:t>
            </a:r>
            <a:r>
              <a:rPr lang="en-US" dirty="0" err="1"/>
              <a:t>düşünün</a:t>
            </a:r>
            <a:r>
              <a:rPr lang="en-US" dirty="0"/>
              <a:t> </a:t>
            </a:r>
            <a:r>
              <a:rPr lang="en-US" dirty="0" err="1"/>
              <a:t>bir</a:t>
            </a:r>
            <a:r>
              <a:rPr lang="en-US" dirty="0"/>
              <a:t> </a:t>
            </a:r>
            <a:r>
              <a:rPr lang="en-US" dirty="0" err="1"/>
              <a:t>şey</a:t>
            </a:r>
            <a:r>
              <a:rPr lang="en-US" dirty="0"/>
              <a:t> </a:t>
            </a:r>
            <a:r>
              <a:rPr lang="en-US" dirty="0" err="1"/>
              <a:t>okurken</a:t>
            </a:r>
            <a:r>
              <a:rPr lang="en-US" dirty="0"/>
              <a:t> </a:t>
            </a:r>
            <a:r>
              <a:rPr lang="en-US" dirty="0" err="1"/>
              <a:t>bşr</a:t>
            </a:r>
            <a:r>
              <a:rPr lang="en-US" dirty="0"/>
              <a:t> </a:t>
            </a:r>
            <a:r>
              <a:rPr lang="en-US" dirty="0" err="1"/>
              <a:t>leyş</a:t>
            </a:r>
            <a:r>
              <a:rPr lang="en-US" dirty="0"/>
              <a:t> </a:t>
            </a:r>
            <a:r>
              <a:rPr lang="en-US" dirty="0" err="1"/>
              <a:t>özetlemeye</a:t>
            </a:r>
            <a:r>
              <a:rPr lang="en-US" dirty="0"/>
              <a:t> </a:t>
            </a:r>
            <a:r>
              <a:rPr lang="en-US" dirty="0" err="1"/>
              <a:t>filan</a:t>
            </a:r>
            <a:r>
              <a:rPr lang="en-US" dirty="0"/>
              <a:t> </a:t>
            </a:r>
            <a:r>
              <a:rPr lang="en-US" dirty="0" err="1"/>
              <a:t>çalışırken</a:t>
            </a:r>
            <a:r>
              <a:rPr lang="en-US" dirty="0"/>
              <a:t> </a:t>
            </a:r>
            <a:r>
              <a:rPr lang="en-US" dirty="0" err="1"/>
              <a:t>bazı</a:t>
            </a:r>
            <a:r>
              <a:rPr lang="en-US" dirty="0"/>
              <a:t> </a:t>
            </a:r>
            <a:r>
              <a:rPr lang="en-US" dirty="0" err="1"/>
              <a:t>kelimlere</a:t>
            </a:r>
            <a:r>
              <a:rPr lang="en-US" dirty="0"/>
              <a:t> </a:t>
            </a:r>
            <a:r>
              <a:rPr lang="en-US" dirty="0" err="1"/>
              <a:t>cümlelere</a:t>
            </a:r>
            <a:r>
              <a:rPr lang="en-US" dirty="0"/>
              <a:t> </a:t>
            </a:r>
            <a:r>
              <a:rPr lang="en-US" dirty="0" err="1"/>
              <a:t>dikkat</a:t>
            </a:r>
            <a:r>
              <a:rPr lang="en-US" dirty="0"/>
              <a:t> </a:t>
            </a:r>
            <a:r>
              <a:rPr lang="en-US" dirty="0" err="1"/>
              <a:t>ederek</a:t>
            </a:r>
            <a:r>
              <a:rPr lang="en-US" dirty="0"/>
              <a:t> </a:t>
            </a:r>
            <a:r>
              <a:rPr lang="en-US" dirty="0" err="1"/>
              <a:t>oradan</a:t>
            </a:r>
            <a:r>
              <a:rPr lang="en-US" dirty="0"/>
              <a:t> </a:t>
            </a:r>
            <a:r>
              <a:rPr lang="en-US" dirty="0" err="1"/>
              <a:t>daha</a:t>
            </a:r>
            <a:r>
              <a:rPr lang="en-US" dirty="0"/>
              <a:t> </a:t>
            </a:r>
            <a:r>
              <a:rPr lang="en-US" dirty="0" err="1"/>
              <a:t>fazla</a:t>
            </a:r>
            <a:r>
              <a:rPr lang="en-US" dirty="0"/>
              <a:t> </a:t>
            </a:r>
            <a:r>
              <a:rPr lang="en-US" dirty="0" err="1"/>
              <a:t>bilgi</a:t>
            </a:r>
            <a:r>
              <a:rPr lang="en-US" dirty="0"/>
              <a:t> </a:t>
            </a:r>
            <a:r>
              <a:rPr lang="en-US" dirty="0" err="1"/>
              <a:t>çıakrtırız</a:t>
            </a:r>
            <a:r>
              <a:rPr lang="en-US" dirty="0"/>
              <a:t>. </a:t>
            </a:r>
            <a:r>
              <a:rPr lang="en-US" dirty="0" err="1"/>
              <a:t>Yani</a:t>
            </a:r>
            <a:r>
              <a:rPr lang="en-US" dirty="0"/>
              <a:t> b</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74045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133898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Çünkü</a:t>
            </a:r>
            <a:r>
              <a:rPr lang="en-US" dirty="0"/>
              <a:t> </a:t>
            </a:r>
            <a:r>
              <a:rPr lang="en-US" dirty="0" err="1"/>
              <a:t>birbirine</a:t>
            </a:r>
            <a:r>
              <a:rPr lang="en-US" dirty="0"/>
              <a:t> </a:t>
            </a:r>
            <a:r>
              <a:rPr lang="en-US" dirty="0" err="1"/>
              <a:t>seri</a:t>
            </a:r>
            <a:r>
              <a:rPr lang="en-US" dirty="0"/>
              <a:t> </a:t>
            </a:r>
            <a:r>
              <a:rPr lang="en-US" dirty="0" err="1"/>
              <a:t>bağlı</a:t>
            </a:r>
            <a:r>
              <a:rPr lang="en-US" dirty="0"/>
              <a:t> </a:t>
            </a:r>
            <a:r>
              <a:rPr lang="en-US" dirty="0" err="1"/>
              <a:t>idi</a:t>
            </a:r>
            <a:r>
              <a:rPr lang="en-US" dirty="0"/>
              <a:t> – her </a:t>
            </a:r>
            <a:r>
              <a:rPr lang="en-US" dirty="0" err="1"/>
              <a:t>bir</a:t>
            </a:r>
            <a:r>
              <a:rPr lang="en-US" dirty="0"/>
              <a:t> </a:t>
            </a:r>
            <a:r>
              <a:rPr lang="en-US" dirty="0" err="1"/>
              <a:t>sekansın</a:t>
            </a:r>
            <a:r>
              <a:rPr lang="en-US" dirty="0"/>
              <a:t> </a:t>
            </a:r>
            <a:r>
              <a:rPr lang="en-US" dirty="0" err="1"/>
              <a:t>tamamını</a:t>
            </a:r>
            <a:r>
              <a:rPr lang="en-US" dirty="0"/>
              <a:t> </a:t>
            </a:r>
            <a:r>
              <a:rPr lang="en-US" dirty="0" err="1"/>
              <a:t>beklemek</a:t>
            </a:r>
            <a:r>
              <a:rPr lang="en-US" dirty="0"/>
              <a:t> </a:t>
            </a:r>
            <a:r>
              <a:rPr lang="en-US" dirty="0" err="1"/>
              <a:t>zorundayız</a:t>
            </a:r>
            <a:r>
              <a:rPr lang="en-US" dirty="0"/>
              <a:t>. Bu </a:t>
            </a:r>
            <a:r>
              <a:rPr lang="en-US" dirty="0" err="1"/>
              <a:t>sebeple</a:t>
            </a:r>
            <a:r>
              <a:rPr lang="en-US" dirty="0"/>
              <a:t> </a:t>
            </a:r>
            <a:r>
              <a:rPr lang="en-US" dirty="0" err="1"/>
              <a:t>paralelelştiremiyoruz</a:t>
            </a:r>
            <a:r>
              <a:rPr lang="en-US" dirty="0"/>
              <a:t>. </a:t>
            </a:r>
            <a:r>
              <a:rPr lang="en-US" dirty="0" err="1"/>
              <a:t>Böylece</a:t>
            </a:r>
            <a:r>
              <a:rPr lang="en-US" dirty="0"/>
              <a:t> </a:t>
            </a:r>
            <a:r>
              <a:rPr lang="en-US" dirty="0" err="1"/>
              <a:t>elimizdeki</a:t>
            </a:r>
            <a:r>
              <a:rPr lang="en-US" dirty="0"/>
              <a:t> </a:t>
            </a:r>
            <a:r>
              <a:rPr lang="en-US" dirty="0" err="1"/>
              <a:t>çok</a:t>
            </a:r>
            <a:r>
              <a:rPr lang="en-US" dirty="0"/>
              <a:t> </a:t>
            </a:r>
            <a:r>
              <a:rPr lang="en-US" dirty="0" err="1"/>
              <a:t>güçlü</a:t>
            </a:r>
            <a:r>
              <a:rPr lang="en-US" dirty="0"/>
              <a:t> </a:t>
            </a:r>
            <a:r>
              <a:rPr lang="en-US" dirty="0" err="1"/>
              <a:t>parallelik</a:t>
            </a:r>
            <a:r>
              <a:rPr lang="en-US" dirty="0"/>
              <a:t> </a:t>
            </a:r>
            <a:r>
              <a:rPr lang="en-US" dirty="0" err="1"/>
              <a:t>sğlayan</a:t>
            </a:r>
            <a:r>
              <a:rPr lang="en-US" dirty="0"/>
              <a:t> GPU </a:t>
            </a:r>
            <a:r>
              <a:rPr lang="en-US" dirty="0" err="1"/>
              <a:t>gibi</a:t>
            </a:r>
            <a:r>
              <a:rPr lang="en-US" dirty="0"/>
              <a:t> </a:t>
            </a:r>
            <a:r>
              <a:rPr lang="en-US" dirty="0" err="1"/>
              <a:t>aletleri</a:t>
            </a:r>
            <a:r>
              <a:rPr lang="en-US" dirty="0"/>
              <a:t> </a:t>
            </a:r>
            <a:r>
              <a:rPr lang="en-US" dirty="0" err="1"/>
              <a:t>kullanamıyoruz</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716982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Transformerler</a:t>
            </a:r>
            <a:r>
              <a:rPr lang="en-US" dirty="0"/>
              <a:t> da </a:t>
            </a:r>
            <a:r>
              <a:rPr lang="en-US" dirty="0" err="1"/>
              <a:t>şimdiye</a:t>
            </a:r>
            <a:r>
              <a:rPr lang="en-US" dirty="0"/>
              <a:t> </a:t>
            </a:r>
            <a:r>
              <a:rPr lang="en-US" dirty="0" err="1"/>
              <a:t>kadar</a:t>
            </a:r>
            <a:r>
              <a:rPr lang="en-US" dirty="0"/>
              <a:t> </a:t>
            </a:r>
            <a:r>
              <a:rPr lang="en-US" dirty="0" err="1"/>
              <a:t>gördüğümüz</a:t>
            </a:r>
            <a:r>
              <a:rPr lang="en-US" dirty="0"/>
              <a:t> </a:t>
            </a:r>
            <a:r>
              <a:rPr lang="en-US" dirty="0" err="1"/>
              <a:t>özel</a:t>
            </a:r>
            <a:r>
              <a:rPr lang="en-US" dirty="0"/>
              <a:t> neural network </a:t>
            </a:r>
            <a:r>
              <a:rPr lang="en-US" dirty="0" err="1"/>
              <a:t>mimarilerinden</a:t>
            </a:r>
            <a:r>
              <a:rPr lang="en-US" dirty="0"/>
              <a:t> </a:t>
            </a:r>
            <a:r>
              <a:rPr lang="en-US" dirty="0" err="1"/>
              <a:t>bir</a:t>
            </a:r>
            <a:r>
              <a:rPr lang="en-US" dirty="0"/>
              <a:t> </a:t>
            </a:r>
            <a:r>
              <a:rPr lang="en-US" dirty="0" err="1"/>
              <a:t>diğeri</a:t>
            </a:r>
            <a:r>
              <a:rPr lang="en-US" dirty="0"/>
              <a:t>. </a:t>
            </a:r>
            <a:r>
              <a:rPr lang="en-US" dirty="0" err="1"/>
              <a:t>Biraz</a:t>
            </a:r>
            <a:r>
              <a:rPr lang="en-US" dirty="0"/>
              <a:t> </a:t>
            </a:r>
            <a:r>
              <a:rPr lang="en-US" dirty="0" err="1"/>
              <a:t>geriye</a:t>
            </a:r>
            <a:r>
              <a:rPr lang="en-US" dirty="0"/>
              <a:t> </a:t>
            </a:r>
            <a:r>
              <a:rPr lang="en-US" dirty="0" err="1"/>
              <a:t>saracak</a:t>
            </a:r>
            <a:r>
              <a:rPr lang="en-US" dirty="0"/>
              <a:t> </a:t>
            </a:r>
            <a:r>
              <a:rPr lang="en-US" dirty="0" err="1"/>
              <a:t>olursak</a:t>
            </a:r>
            <a:r>
              <a:rPr lang="en-US" dirty="0"/>
              <a:t>, image </a:t>
            </a:r>
            <a:r>
              <a:rPr lang="en-US" dirty="0" err="1"/>
              <a:t>işleme</a:t>
            </a:r>
            <a:r>
              <a:rPr lang="en-US" dirty="0"/>
              <a:t> </a:t>
            </a:r>
            <a:r>
              <a:rPr lang="en-US" dirty="0" err="1"/>
              <a:t>dünyasında</a:t>
            </a:r>
            <a:r>
              <a:rPr lang="en-US" dirty="0"/>
              <a:t> CNN </a:t>
            </a:r>
            <a:r>
              <a:rPr lang="en-US" dirty="0" err="1"/>
              <a:t>lerin</a:t>
            </a:r>
            <a:r>
              <a:rPr lang="en-US" dirty="0"/>
              <a:t> </a:t>
            </a:r>
            <a:r>
              <a:rPr lang="en-US" dirty="0" err="1"/>
              <a:t>yaptığı</a:t>
            </a:r>
            <a:r>
              <a:rPr lang="en-US" dirty="0"/>
              <a:t> </a:t>
            </a:r>
            <a:r>
              <a:rPr lang="en-US" dirty="0" err="1"/>
              <a:t>ve</a:t>
            </a:r>
            <a:r>
              <a:rPr lang="en-US" dirty="0"/>
              <a:t> </a:t>
            </a:r>
            <a:r>
              <a:rPr lang="en-US" dirty="0" err="1"/>
              <a:t>insan</a:t>
            </a:r>
            <a:r>
              <a:rPr lang="en-US" dirty="0"/>
              <a:t> </a:t>
            </a:r>
            <a:r>
              <a:rPr lang="en-US" dirty="0" err="1"/>
              <a:t>başarısını</a:t>
            </a:r>
            <a:r>
              <a:rPr lang="en-US" dirty="0"/>
              <a:t> </a:t>
            </a:r>
            <a:r>
              <a:rPr lang="en-US" dirty="0" err="1"/>
              <a:t>geçen</a:t>
            </a:r>
            <a:r>
              <a:rPr lang="en-US" dirty="0"/>
              <a:t> </a:t>
            </a:r>
            <a:r>
              <a:rPr lang="en-US" dirty="0" err="1"/>
              <a:t>modeller</a:t>
            </a:r>
            <a:r>
              <a:rPr lang="en-US" dirty="0"/>
              <a:t> </a:t>
            </a:r>
            <a:r>
              <a:rPr lang="en-US" dirty="0" err="1"/>
              <a:t>transformerlera</a:t>
            </a:r>
            <a:r>
              <a:rPr lang="en-US" dirty="0"/>
              <a:t> </a:t>
            </a:r>
            <a:r>
              <a:rPr lang="en-US" dirty="0" err="1"/>
              <a:t>kadar</a:t>
            </a:r>
            <a:r>
              <a:rPr lang="en-US" dirty="0"/>
              <a:t> </a:t>
            </a:r>
            <a:r>
              <a:rPr lang="en-US" dirty="0" err="1"/>
              <a:t>yoktu</a:t>
            </a:r>
            <a:r>
              <a:rPr lang="en-US" dirty="0"/>
              <a:t> </a:t>
            </a:r>
            <a:r>
              <a:rPr lang="en-US" dirty="0" err="1"/>
              <a:t>diyebiliriz</a:t>
            </a:r>
            <a:r>
              <a:rPr lang="en-US" dirty="0"/>
              <a:t>. 2017 de Google </a:t>
            </a:r>
            <a:r>
              <a:rPr lang="en-US" dirty="0" err="1"/>
              <a:t>ın</a:t>
            </a:r>
            <a:r>
              <a:rPr lang="en-US" dirty="0"/>
              <a:t> </a:t>
            </a:r>
            <a:r>
              <a:rPr lang="en-US" dirty="0" err="1"/>
              <a:t>bir</a:t>
            </a:r>
            <a:r>
              <a:rPr lang="en-US" dirty="0"/>
              <a:t> paper I ’Attention is all you need’ </a:t>
            </a:r>
            <a:r>
              <a:rPr lang="en-US" dirty="0" err="1"/>
              <a:t>ile</a:t>
            </a:r>
            <a:r>
              <a:rPr lang="en-US" dirty="0"/>
              <a:t> </a:t>
            </a:r>
            <a:r>
              <a:rPr lang="en-US" dirty="0" err="1"/>
              <a:t>dünyamıza</a:t>
            </a:r>
            <a:r>
              <a:rPr lang="en-US" dirty="0"/>
              <a:t> </a:t>
            </a:r>
            <a:r>
              <a:rPr lang="en-US" dirty="0" err="1"/>
              <a:t>girdi</a:t>
            </a:r>
            <a:r>
              <a:rPr lang="en-US" dirty="0"/>
              <a:t> </a:t>
            </a:r>
            <a:r>
              <a:rPr lang="en-US" dirty="0" err="1"/>
              <a:t>ve</a:t>
            </a:r>
            <a:r>
              <a:rPr lang="en-US" dirty="0"/>
              <a:t> </a:t>
            </a:r>
            <a:r>
              <a:rPr lang="en-US" dirty="0" err="1"/>
              <a:t>ondan</a:t>
            </a:r>
            <a:r>
              <a:rPr lang="en-US" dirty="0"/>
              <a:t> </a:t>
            </a:r>
            <a:r>
              <a:rPr lang="en-US" dirty="0" err="1"/>
              <a:t>sonra</a:t>
            </a:r>
            <a:r>
              <a:rPr lang="en-US" dirty="0"/>
              <a:t> </a:t>
            </a:r>
            <a:r>
              <a:rPr lang="en-US" dirty="0" err="1"/>
              <a:t>artık</a:t>
            </a:r>
            <a:r>
              <a:rPr lang="en-US" dirty="0"/>
              <a:t> </a:t>
            </a:r>
            <a:r>
              <a:rPr lang="en-US" dirty="0" err="1"/>
              <a:t>problemlerin</a:t>
            </a:r>
            <a:r>
              <a:rPr lang="en-US" dirty="0"/>
              <a:t> </a:t>
            </a:r>
            <a:r>
              <a:rPr lang="en-US" dirty="0" err="1"/>
              <a:t>birçoğunu</a:t>
            </a:r>
            <a:r>
              <a:rPr lang="en-US" dirty="0"/>
              <a:t> </a:t>
            </a:r>
            <a:r>
              <a:rPr lang="en-US" dirty="0" err="1"/>
              <a:t>sadece</a:t>
            </a:r>
            <a:r>
              <a:rPr lang="en-US" dirty="0"/>
              <a:t> </a:t>
            </a:r>
            <a:r>
              <a:rPr lang="en-US" dirty="0" err="1"/>
              <a:t>bu</a:t>
            </a:r>
            <a:r>
              <a:rPr lang="en-US" dirty="0"/>
              <a:t> </a:t>
            </a:r>
            <a:r>
              <a:rPr lang="en-US" dirty="0" err="1"/>
              <a:t>modellerle</a:t>
            </a:r>
            <a:r>
              <a:rPr lang="en-US" dirty="0"/>
              <a:t> </a:t>
            </a:r>
            <a:r>
              <a:rPr lang="en-US" dirty="0" err="1"/>
              <a:t>çözüyoruz</a:t>
            </a:r>
            <a:r>
              <a:rPr lang="en-US" dirty="0"/>
              <a:t>.</a:t>
            </a:r>
          </a:p>
          <a:p>
            <a:r>
              <a:rPr lang="en-US" dirty="0" err="1"/>
              <a:t>Öncesinde</a:t>
            </a:r>
            <a:r>
              <a:rPr lang="en-US" dirty="0"/>
              <a:t> baya </a:t>
            </a:r>
            <a:r>
              <a:rPr lang="en-US" dirty="0" err="1"/>
              <a:t>konuştuğumuz</a:t>
            </a:r>
            <a:r>
              <a:rPr lang="en-US" dirty="0"/>
              <a:t> RNN </a:t>
            </a:r>
            <a:r>
              <a:rPr lang="en-US" dirty="0" err="1"/>
              <a:t>ve</a:t>
            </a:r>
            <a:r>
              <a:rPr lang="en-US" dirty="0"/>
              <a:t> </a:t>
            </a:r>
            <a:r>
              <a:rPr lang="en-US" dirty="0" err="1"/>
              <a:t>türevleri</a:t>
            </a:r>
            <a:r>
              <a:rPr lang="en-US" dirty="0"/>
              <a:t> </a:t>
            </a:r>
            <a:r>
              <a:rPr lang="en-US" dirty="0" err="1"/>
              <a:t>vardı</a:t>
            </a:r>
            <a:r>
              <a:rPr lang="en-US" dirty="0"/>
              <a:t>. Hem </a:t>
            </a:r>
            <a:r>
              <a:rPr lang="en-US" dirty="0" err="1"/>
              <a:t>çok</a:t>
            </a:r>
            <a:r>
              <a:rPr lang="en-US" dirty="0"/>
              <a:t> </a:t>
            </a:r>
            <a:r>
              <a:rPr lang="en-US" dirty="0" err="1"/>
              <a:t>şey</a:t>
            </a:r>
            <a:r>
              <a:rPr lang="en-US" dirty="0"/>
              <a:t> </a:t>
            </a:r>
            <a:r>
              <a:rPr lang="en-US" dirty="0" err="1"/>
              <a:t>öğrenemiyorlardı</a:t>
            </a:r>
            <a:r>
              <a:rPr lang="en-US" dirty="0"/>
              <a:t> hem de </a:t>
            </a:r>
            <a:r>
              <a:rPr lang="en-US" dirty="0" err="1"/>
              <a:t>eğitmesi</a:t>
            </a:r>
            <a:r>
              <a:rPr lang="en-US" dirty="0"/>
              <a:t> </a:t>
            </a:r>
            <a:r>
              <a:rPr lang="en-US" dirty="0" err="1"/>
              <a:t>çoook</a:t>
            </a:r>
            <a:r>
              <a:rPr lang="en-US" dirty="0"/>
              <a:t> </a:t>
            </a:r>
            <a:r>
              <a:rPr lang="en-US" dirty="0" err="1"/>
              <a:t>fazla</a:t>
            </a:r>
            <a:r>
              <a:rPr lang="en-US" dirty="0"/>
              <a:t> zaman </a:t>
            </a:r>
            <a:r>
              <a:rPr lang="en-US" dirty="0" err="1"/>
              <a:t>gerekiyordu</a:t>
            </a:r>
            <a:r>
              <a:rPr lang="en-US" dirty="0"/>
              <a:t> </a:t>
            </a:r>
            <a:r>
              <a:rPr lang="en-US" dirty="0" err="1"/>
              <a:t>ve</a:t>
            </a:r>
            <a:r>
              <a:rPr lang="en-US" dirty="0"/>
              <a:t> </a:t>
            </a:r>
            <a:r>
              <a:rPr lang="en-US" dirty="0" err="1"/>
              <a:t>hızlandırmanın</a:t>
            </a:r>
            <a:r>
              <a:rPr lang="en-US" dirty="0"/>
              <a:t> </a:t>
            </a:r>
            <a:r>
              <a:rPr lang="en-US" dirty="0" err="1"/>
              <a:t>bir</a:t>
            </a:r>
            <a:r>
              <a:rPr lang="en-US" dirty="0"/>
              <a:t> </a:t>
            </a:r>
            <a:r>
              <a:rPr lang="en-US" dirty="0" err="1"/>
              <a:t>yolu</a:t>
            </a:r>
            <a:r>
              <a:rPr lang="en-US" dirty="0"/>
              <a:t> </a:t>
            </a:r>
            <a:r>
              <a:rPr lang="en-US" dirty="0" err="1"/>
              <a:t>yoktu</a:t>
            </a:r>
            <a:r>
              <a:rPr lang="en-US" dirty="0"/>
              <a:t>. </a:t>
            </a:r>
            <a:r>
              <a:rPr lang="en-US" dirty="0" err="1"/>
              <a:t>Neden</a:t>
            </a:r>
            <a:r>
              <a:rPr lang="en-US" dirty="0"/>
              <a:t>? </a:t>
            </a:r>
            <a:r>
              <a:rPr lang="en-US" dirty="0" err="1"/>
              <a:t>Çünkü</a:t>
            </a:r>
            <a:r>
              <a:rPr lang="en-US" dirty="0"/>
              <a:t> </a:t>
            </a:r>
            <a:r>
              <a:rPr lang="en-US" dirty="0" err="1"/>
              <a:t>birbirini</a:t>
            </a:r>
            <a:r>
              <a:rPr lang="en-US" dirty="0"/>
              <a:t> </a:t>
            </a:r>
            <a:r>
              <a:rPr lang="en-US" dirty="0" err="1"/>
              <a:t>beklemesi</a:t>
            </a:r>
            <a:r>
              <a:rPr lang="en-US" dirty="0"/>
              <a:t> </a:t>
            </a:r>
            <a:r>
              <a:rPr lang="en-US" dirty="0" err="1"/>
              <a:t>gereken</a:t>
            </a:r>
            <a:r>
              <a:rPr lang="en-US" dirty="0"/>
              <a:t> </a:t>
            </a:r>
            <a:r>
              <a:rPr lang="en-US" dirty="0" err="1"/>
              <a:t>hesaplara</a:t>
            </a:r>
            <a:r>
              <a:rPr lang="en-US" dirty="0"/>
              <a:t> </a:t>
            </a:r>
            <a:r>
              <a:rPr lang="en-US" dirty="0" err="1"/>
              <a:t>dayanıyordu</a:t>
            </a:r>
            <a:r>
              <a:rPr lang="en-US" dirty="0"/>
              <a:t>.</a:t>
            </a:r>
          </a:p>
          <a:p>
            <a:endParaRPr lang="en-US" dirty="0"/>
          </a:p>
          <a:p>
            <a:r>
              <a:rPr lang="en-US" dirty="0" err="1"/>
              <a:t>Özeti</a:t>
            </a:r>
            <a:r>
              <a:rPr lang="en-US" dirty="0"/>
              <a:t> : Hem </a:t>
            </a:r>
            <a:r>
              <a:rPr lang="en-US" dirty="0" err="1"/>
              <a:t>çok</a:t>
            </a:r>
            <a:r>
              <a:rPr lang="en-US" dirty="0"/>
              <a:t> </a:t>
            </a:r>
            <a:r>
              <a:rPr lang="en-US" dirty="0" err="1"/>
              <a:t>büyük</a:t>
            </a:r>
            <a:r>
              <a:rPr lang="en-US" dirty="0"/>
              <a:t> </a:t>
            </a:r>
            <a:r>
              <a:rPr lang="en-US" dirty="0" err="1"/>
              <a:t>datayla</a:t>
            </a:r>
            <a:r>
              <a:rPr lang="en-US" dirty="0"/>
              <a:t> </a:t>
            </a:r>
            <a:r>
              <a:rPr lang="en-US" dirty="0" err="1"/>
              <a:t>eğitiebileceğimiz</a:t>
            </a:r>
            <a:r>
              <a:rPr lang="en-US" dirty="0"/>
              <a:t> </a:t>
            </a:r>
            <a:r>
              <a:rPr lang="en-US" dirty="0" err="1"/>
              <a:t>bir</a:t>
            </a:r>
            <a:r>
              <a:rPr lang="en-US" dirty="0"/>
              <a:t> </a:t>
            </a:r>
            <a:r>
              <a:rPr lang="en-US" dirty="0" err="1"/>
              <a:t>yapı</a:t>
            </a:r>
            <a:r>
              <a:rPr lang="en-US" dirty="0"/>
              <a:t> </a:t>
            </a:r>
            <a:r>
              <a:rPr lang="en-US" dirty="0" err="1"/>
              <a:t>olsun</a:t>
            </a:r>
            <a:r>
              <a:rPr lang="en-US" dirty="0"/>
              <a:t> hem de </a:t>
            </a:r>
            <a:r>
              <a:rPr lang="en-US" dirty="0" err="1"/>
              <a:t>çok</a:t>
            </a:r>
            <a:r>
              <a:rPr lang="en-US" dirty="0"/>
              <a:t> </a:t>
            </a:r>
            <a:r>
              <a:rPr lang="en-US" dirty="0" err="1"/>
              <a:t>iyi</a:t>
            </a:r>
            <a:r>
              <a:rPr lang="en-US" dirty="0"/>
              <a:t> </a:t>
            </a:r>
            <a:r>
              <a:rPr lang="en-US" dirty="0" err="1"/>
              <a:t>çalışsın</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94399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006442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3563247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12206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279490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is all need</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2123663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r>
              <a:rPr lang="en-US" dirty="0" err="1"/>
              <a:t>örneği</a:t>
            </a:r>
            <a:r>
              <a:rPr lang="en-US" dirty="0"/>
              <a:t> </a:t>
            </a:r>
            <a:r>
              <a:rPr lang="en-US" dirty="0" err="1"/>
              <a:t>diğer</a:t>
            </a:r>
            <a:r>
              <a:rPr lang="en-US" dirty="0"/>
              <a:t> </a:t>
            </a:r>
            <a:r>
              <a:rPr lang="en-US" dirty="0" err="1"/>
              <a:t>tüm</a:t>
            </a:r>
            <a:r>
              <a:rPr lang="en-US" dirty="0"/>
              <a:t> </a:t>
            </a:r>
            <a:r>
              <a:rPr lang="en-US" dirty="0" err="1"/>
              <a:t>kelimeler</a:t>
            </a:r>
            <a:r>
              <a:rPr lang="en-US" dirty="0"/>
              <a:t> </a:t>
            </a:r>
            <a:r>
              <a:rPr lang="en-US" dirty="0" err="1"/>
              <a:t>için</a:t>
            </a:r>
            <a:r>
              <a:rPr lang="en-US" dirty="0"/>
              <a:t> de </a:t>
            </a:r>
            <a:r>
              <a:rPr lang="en-US" dirty="0" err="1"/>
              <a:t>çoğaltabilirsiniz</a:t>
            </a:r>
            <a:r>
              <a:rPr lang="en-US" dirty="0"/>
              <a:t>.. </a:t>
            </a:r>
          </a:p>
          <a:p>
            <a:endParaRPr lang="en-US" dirty="0"/>
          </a:p>
          <a:p>
            <a:r>
              <a:rPr lang="en-US" dirty="0"/>
              <a:t>Bir </a:t>
            </a:r>
            <a:r>
              <a:rPr lang="en-US" dirty="0" err="1"/>
              <a:t>kelimenin</a:t>
            </a:r>
            <a:r>
              <a:rPr lang="en-US" dirty="0"/>
              <a:t> </a:t>
            </a:r>
            <a:r>
              <a:rPr lang="en-US" dirty="0" err="1"/>
              <a:t>anlamını</a:t>
            </a:r>
            <a:r>
              <a:rPr lang="en-US" dirty="0"/>
              <a:t> </a:t>
            </a:r>
            <a:r>
              <a:rPr lang="en-US" dirty="0" err="1"/>
              <a:t>önemini</a:t>
            </a:r>
            <a:r>
              <a:rPr lang="en-US" dirty="0"/>
              <a:t> attention </a:t>
            </a:r>
            <a:r>
              <a:rPr lang="en-US" dirty="0" err="1"/>
              <a:t>gösterdiği</a:t>
            </a:r>
            <a:r>
              <a:rPr lang="en-US" dirty="0"/>
              <a:t> </a:t>
            </a:r>
            <a:r>
              <a:rPr lang="en-US" dirty="0" err="1"/>
              <a:t>diğer</a:t>
            </a:r>
            <a:r>
              <a:rPr lang="en-US" dirty="0"/>
              <a:t> </a:t>
            </a:r>
            <a:r>
              <a:rPr lang="en-US" dirty="0" err="1"/>
              <a:t>kelimelerin</a:t>
            </a:r>
            <a:r>
              <a:rPr lang="en-US" dirty="0"/>
              <a:t> </a:t>
            </a:r>
            <a:r>
              <a:rPr lang="en-US" dirty="0" err="1"/>
              <a:t>toplamından</a:t>
            </a:r>
            <a:r>
              <a:rPr lang="en-US" dirty="0"/>
              <a:t> </a:t>
            </a:r>
            <a:r>
              <a:rPr lang="en-US" dirty="0" err="1"/>
              <a:t>öğrenebilirsiniz</a:t>
            </a:r>
            <a:r>
              <a:rPr lang="en-US" dirty="0"/>
              <a:t>.</a:t>
            </a:r>
          </a:p>
          <a:p>
            <a:endParaRPr lang="en-US" dirty="0"/>
          </a:p>
          <a:p>
            <a:r>
              <a:rPr lang="en-US" dirty="0" err="1"/>
              <a:t>İkisi</a:t>
            </a:r>
            <a:r>
              <a:rPr lang="en-US" dirty="0"/>
              <a:t> </a:t>
            </a:r>
            <a:r>
              <a:rPr lang="en-US" dirty="0" err="1"/>
              <a:t>arasındaki</a:t>
            </a:r>
            <a:r>
              <a:rPr lang="en-US" dirty="0"/>
              <a:t> </a:t>
            </a:r>
            <a:r>
              <a:rPr lang="en-US" dirty="0" err="1"/>
              <a:t>en</a:t>
            </a:r>
            <a:r>
              <a:rPr lang="en-US" dirty="0"/>
              <a:t> </a:t>
            </a:r>
            <a:r>
              <a:rPr lang="en-US" dirty="0" err="1"/>
              <a:t>önemli</a:t>
            </a:r>
            <a:r>
              <a:rPr lang="en-US" dirty="0"/>
              <a:t> fark, attention da </a:t>
            </a:r>
            <a:r>
              <a:rPr lang="en-US" dirty="0" err="1"/>
              <a:t>başka</a:t>
            </a:r>
            <a:r>
              <a:rPr lang="en-US" dirty="0"/>
              <a:t> </a:t>
            </a:r>
            <a:r>
              <a:rPr lang="en-US" dirty="0" err="1"/>
              <a:t>bir</a:t>
            </a:r>
            <a:r>
              <a:rPr lang="en-US" dirty="0"/>
              <a:t> query </a:t>
            </a:r>
            <a:r>
              <a:rPr lang="en-US" dirty="0" err="1"/>
              <a:t>ile</a:t>
            </a:r>
            <a:r>
              <a:rPr lang="en-US" dirty="0"/>
              <a:t> ki </a:t>
            </a:r>
            <a:r>
              <a:rPr lang="en-US" dirty="0" err="1"/>
              <a:t>bu</a:t>
            </a:r>
            <a:r>
              <a:rPr lang="en-US" dirty="0"/>
              <a:t> encoder-decoder </a:t>
            </a:r>
            <a:r>
              <a:rPr lang="en-US" dirty="0" err="1"/>
              <a:t>yapısındaki</a:t>
            </a:r>
            <a:r>
              <a:rPr lang="en-US" dirty="0"/>
              <a:t> encoder </a:t>
            </a:r>
            <a:r>
              <a:rPr lang="en-US" dirty="0" err="1"/>
              <a:t>gibi</a:t>
            </a:r>
            <a:r>
              <a:rPr lang="en-US" dirty="0"/>
              <a:t> </a:t>
            </a:r>
            <a:r>
              <a:rPr lang="en-US" dirty="0" err="1"/>
              <a:t>algılamak</a:t>
            </a:r>
            <a:r>
              <a:rPr lang="en-US" dirty="0"/>
              <a:t> da </a:t>
            </a:r>
            <a:r>
              <a:rPr lang="en-US" dirty="0" err="1"/>
              <a:t>mümkün</a:t>
            </a:r>
            <a:r>
              <a:rPr lang="en-US" dirty="0"/>
              <a:t> </a:t>
            </a:r>
            <a:r>
              <a:rPr lang="en-US" dirty="0" err="1"/>
              <a:t>oradan</a:t>
            </a:r>
            <a:r>
              <a:rPr lang="en-US" dirty="0"/>
              <a:t>, o query e </a:t>
            </a:r>
            <a:r>
              <a:rPr lang="en-US" dirty="0" err="1"/>
              <a:t>göre</a:t>
            </a:r>
            <a:r>
              <a:rPr lang="en-US" dirty="0"/>
              <a:t> </a:t>
            </a:r>
            <a:r>
              <a:rPr lang="en-US" dirty="0" err="1"/>
              <a:t>bazı</a:t>
            </a:r>
            <a:r>
              <a:rPr lang="en-US" dirty="0"/>
              <a:t> </a:t>
            </a:r>
            <a:r>
              <a:rPr lang="en-US" dirty="0" err="1"/>
              <a:t>kelimelere</a:t>
            </a:r>
            <a:r>
              <a:rPr lang="en-US" dirty="0"/>
              <a:t> attention </a:t>
            </a:r>
            <a:r>
              <a:rPr lang="en-US" dirty="0" err="1"/>
              <a:t>vermesi</a:t>
            </a:r>
            <a:r>
              <a:rPr lang="en-US" dirty="0"/>
              <a:t>. </a:t>
            </a:r>
            <a:r>
              <a:rPr lang="en-US" dirty="0" err="1"/>
              <a:t>Yani</a:t>
            </a:r>
            <a:r>
              <a:rPr lang="en-US" dirty="0"/>
              <a:t> </a:t>
            </a:r>
            <a:r>
              <a:rPr lang="en-US" dirty="0" err="1"/>
              <a:t>osorunun</a:t>
            </a:r>
            <a:r>
              <a:rPr lang="en-US" dirty="0"/>
              <a:t> </a:t>
            </a:r>
            <a:r>
              <a:rPr lang="en-US" dirty="0" err="1"/>
              <a:t>yanıtlanması</a:t>
            </a:r>
            <a:r>
              <a:rPr lang="en-US" dirty="0"/>
              <a:t> </a:t>
            </a:r>
            <a:r>
              <a:rPr lang="en-US" dirty="0" err="1"/>
              <a:t>için</a:t>
            </a:r>
            <a:r>
              <a:rPr lang="en-US" dirty="0"/>
              <a:t> </a:t>
            </a:r>
            <a:r>
              <a:rPr lang="en-US" dirty="0" err="1"/>
              <a:t>en</a:t>
            </a:r>
            <a:r>
              <a:rPr lang="en-US" dirty="0"/>
              <a:t> </a:t>
            </a:r>
            <a:r>
              <a:rPr lang="en-US" dirty="0" err="1"/>
              <a:t>gerekli</a:t>
            </a:r>
            <a:r>
              <a:rPr lang="en-US" dirty="0"/>
              <a:t> </a:t>
            </a:r>
            <a:r>
              <a:rPr lang="en-US" dirty="0" err="1"/>
              <a:t>olan</a:t>
            </a:r>
            <a:r>
              <a:rPr lang="en-US" dirty="0"/>
              <a:t> </a:t>
            </a:r>
            <a:r>
              <a:rPr lang="en-US" dirty="0" err="1"/>
              <a:t>kelimelere</a:t>
            </a:r>
            <a:r>
              <a:rPr lang="en-US" dirty="0"/>
              <a:t> </a:t>
            </a:r>
            <a:r>
              <a:rPr lang="en-US" dirty="0" err="1"/>
              <a:t>yoğunlaşılmasını</a:t>
            </a:r>
            <a:r>
              <a:rPr lang="en-US" dirty="0"/>
              <a:t> </a:t>
            </a:r>
            <a:r>
              <a:rPr lang="en-US" dirty="0" err="1"/>
              <a:t>sağlıyor</a:t>
            </a:r>
            <a:r>
              <a:rPr lang="en-US" dirty="0"/>
              <a:t>. </a:t>
            </a:r>
          </a:p>
          <a:p>
            <a:endParaRPr lang="en-US" dirty="0"/>
          </a:p>
          <a:p>
            <a:r>
              <a:rPr lang="en-US" dirty="0"/>
              <a:t>Self attention </a:t>
            </a:r>
            <a:r>
              <a:rPr lang="en-US" dirty="0" err="1"/>
              <a:t>ise</a:t>
            </a:r>
            <a:r>
              <a:rPr lang="en-US" dirty="0"/>
              <a:t> ki Transformer </a:t>
            </a:r>
            <a:r>
              <a:rPr lang="en-US" dirty="0" err="1"/>
              <a:t>mimarisinin</a:t>
            </a:r>
            <a:r>
              <a:rPr lang="en-US" dirty="0"/>
              <a:t> </a:t>
            </a:r>
            <a:r>
              <a:rPr lang="en-US" dirty="0" err="1"/>
              <a:t>getirdiği</a:t>
            </a:r>
            <a:r>
              <a:rPr lang="en-US" dirty="0"/>
              <a:t> </a:t>
            </a:r>
            <a:r>
              <a:rPr lang="en-US" dirty="0" err="1"/>
              <a:t>en</a:t>
            </a:r>
            <a:r>
              <a:rPr lang="en-US" dirty="0"/>
              <a:t> </a:t>
            </a:r>
            <a:r>
              <a:rPr lang="en-US" dirty="0" err="1"/>
              <a:t>büyük</a:t>
            </a:r>
            <a:r>
              <a:rPr lang="en-US" dirty="0"/>
              <a:t> </a:t>
            </a:r>
            <a:r>
              <a:rPr lang="en-US" dirty="0" err="1"/>
              <a:t>şeylerden</a:t>
            </a:r>
            <a:r>
              <a:rPr lang="en-US" dirty="0"/>
              <a:t> bi </a:t>
            </a:r>
            <a:r>
              <a:rPr lang="en-US" dirty="0" err="1"/>
              <a:t>tanesi</a:t>
            </a:r>
            <a:r>
              <a:rPr lang="en-US" dirty="0"/>
              <a:t>,  </a:t>
            </a:r>
            <a:r>
              <a:rPr lang="en-US" dirty="0" err="1"/>
              <a:t>aynı</a:t>
            </a:r>
            <a:r>
              <a:rPr lang="en-US" dirty="0"/>
              <a:t> </a:t>
            </a:r>
            <a:r>
              <a:rPr lang="en-US" dirty="0" err="1"/>
              <a:t>cümle</a:t>
            </a:r>
            <a:r>
              <a:rPr lang="en-US" dirty="0"/>
              <a:t> </a:t>
            </a:r>
            <a:r>
              <a:rPr lang="en-US" dirty="0" err="1"/>
              <a:t>içerisinde</a:t>
            </a:r>
            <a:r>
              <a:rPr lang="en-US" dirty="0"/>
              <a:t> de </a:t>
            </a:r>
            <a:r>
              <a:rPr lang="en-US" dirty="0" err="1"/>
              <a:t>ayrı</a:t>
            </a:r>
            <a:r>
              <a:rPr lang="en-US" dirty="0"/>
              <a:t> </a:t>
            </a:r>
            <a:r>
              <a:rPr lang="en-US" dirty="0" err="1"/>
              <a:t>bir</a:t>
            </a:r>
            <a:r>
              <a:rPr lang="en-US" dirty="0"/>
              <a:t> attention </a:t>
            </a:r>
            <a:r>
              <a:rPr lang="en-US" dirty="0" err="1"/>
              <a:t>mekanizması</a:t>
            </a:r>
            <a:r>
              <a:rPr lang="en-US" dirty="0"/>
              <a:t> </a:t>
            </a:r>
            <a:r>
              <a:rPr lang="en-US" dirty="0" err="1"/>
              <a:t>olması</a:t>
            </a:r>
            <a:r>
              <a:rPr lang="en-US" dirty="0"/>
              <a:t>. Bu </a:t>
            </a:r>
            <a:r>
              <a:rPr lang="en-US" dirty="0" err="1"/>
              <a:t>aynı</a:t>
            </a:r>
            <a:r>
              <a:rPr lang="en-US" dirty="0"/>
              <a:t> </a:t>
            </a:r>
            <a:r>
              <a:rPr lang="en-US" dirty="0" err="1"/>
              <a:t>zamanda</a:t>
            </a:r>
            <a:r>
              <a:rPr lang="en-US" dirty="0"/>
              <a:t> her </a:t>
            </a:r>
            <a:r>
              <a:rPr lang="en-US" dirty="0" err="1"/>
              <a:t>ikisisin</a:t>
            </a:r>
            <a:r>
              <a:rPr lang="en-US" dirty="0"/>
              <a:t> </a:t>
            </a:r>
            <a:r>
              <a:rPr lang="en-US" dirty="0" err="1"/>
              <a:t>ayrılarak</a:t>
            </a:r>
            <a:r>
              <a:rPr lang="en-US" dirty="0"/>
              <a:t> parallel </a:t>
            </a:r>
            <a:r>
              <a:rPr lang="en-US" dirty="0" err="1"/>
              <a:t>çalıştırılaiblir</a:t>
            </a:r>
            <a:r>
              <a:rPr lang="en-US" dirty="0"/>
              <a:t> hale </a:t>
            </a:r>
            <a:r>
              <a:rPr lang="en-US" dirty="0" err="1"/>
              <a:t>gelmesini</a:t>
            </a:r>
            <a:r>
              <a:rPr lang="en-US" dirty="0"/>
              <a:t> de </a:t>
            </a:r>
            <a:r>
              <a:rPr lang="en-US" dirty="0" err="1"/>
              <a:t>sağlıyor</a:t>
            </a:r>
            <a:r>
              <a:rPr lang="en-US" dirty="0"/>
              <a:t>.</a:t>
            </a:r>
          </a:p>
          <a:p>
            <a:endParaRPr lang="en-US" dirty="0"/>
          </a:p>
          <a:p>
            <a:r>
              <a:rPr lang="en-US" dirty="0" err="1"/>
              <a:t>Genel</a:t>
            </a:r>
            <a:r>
              <a:rPr lang="en-US" dirty="0"/>
              <a:t> </a:t>
            </a:r>
            <a:r>
              <a:rPr lang="en-US" dirty="0" err="1"/>
              <a:t>olarak</a:t>
            </a:r>
            <a:r>
              <a:rPr lang="en-US" dirty="0"/>
              <a:t> </a:t>
            </a:r>
            <a:r>
              <a:rPr lang="en-US" dirty="0" err="1"/>
              <a:t>bakrtığınızda</a:t>
            </a:r>
            <a:r>
              <a:rPr lang="en-US" dirty="0"/>
              <a:t> </a:t>
            </a:r>
            <a:r>
              <a:rPr lang="en-US" dirty="0" err="1"/>
              <a:t>Attenionların</a:t>
            </a:r>
            <a:r>
              <a:rPr lang="en-US" dirty="0"/>
              <a:t> bize </a:t>
            </a:r>
            <a:r>
              <a:rPr lang="en-US" dirty="0" err="1"/>
              <a:t>sağladığı</a:t>
            </a:r>
            <a:r>
              <a:rPr lang="en-US" dirty="0"/>
              <a:t> </a:t>
            </a:r>
            <a:r>
              <a:rPr lang="en-US" dirty="0" err="1"/>
              <a:t>önemli</a:t>
            </a:r>
            <a:r>
              <a:rPr lang="en-US" dirty="0"/>
              <a:t> </a:t>
            </a:r>
            <a:r>
              <a:rPr lang="en-US" dirty="0" err="1"/>
              <a:t>şey</a:t>
            </a:r>
            <a:r>
              <a:rPr lang="en-US" dirty="0"/>
              <a:t>, </a:t>
            </a:r>
            <a:r>
              <a:rPr lang="en-US" dirty="0" err="1"/>
              <a:t>daha</a:t>
            </a:r>
            <a:r>
              <a:rPr lang="en-US" dirty="0"/>
              <a:t> </a:t>
            </a:r>
            <a:r>
              <a:rPr lang="en-US" dirty="0" err="1"/>
              <a:t>önce</a:t>
            </a:r>
            <a:r>
              <a:rPr lang="en-US" dirty="0"/>
              <a:t> seq2seq de </a:t>
            </a:r>
            <a:r>
              <a:rPr lang="en-US" dirty="0" err="1"/>
              <a:t>gördüğümüz</a:t>
            </a:r>
            <a:r>
              <a:rPr lang="en-US" dirty="0"/>
              <a:t> information bottleneck in </a:t>
            </a:r>
            <a:r>
              <a:rPr lang="en-US" dirty="0" err="1"/>
              <a:t>üstünden</a:t>
            </a:r>
            <a:r>
              <a:rPr lang="en-US" dirty="0"/>
              <a:t> </a:t>
            </a:r>
            <a:r>
              <a:rPr lang="en-US" dirty="0" err="1"/>
              <a:t>gelebiliyor</a:t>
            </a:r>
            <a:r>
              <a:rPr lang="en-US" dirty="0"/>
              <a:t>. </a:t>
            </a:r>
            <a:r>
              <a:rPr lang="en-US" dirty="0" err="1"/>
              <a:t>Bunu</a:t>
            </a:r>
            <a:r>
              <a:rPr lang="en-US" dirty="0"/>
              <a:t> da </a:t>
            </a:r>
            <a:r>
              <a:rPr lang="en-US" dirty="0" err="1"/>
              <a:t>decodera</a:t>
            </a:r>
            <a:r>
              <a:rPr lang="en-US" dirty="0"/>
              <a:t> </a:t>
            </a:r>
            <a:r>
              <a:rPr lang="en-US" dirty="0" err="1"/>
              <a:t>kaynağa</a:t>
            </a:r>
            <a:r>
              <a:rPr lang="en-US" dirty="0"/>
              <a:t> </a:t>
            </a:r>
            <a:r>
              <a:rPr lang="en-US" dirty="0" err="1"/>
              <a:t>yani</a:t>
            </a:r>
            <a:r>
              <a:rPr lang="en-US" dirty="0"/>
              <a:t> </a:t>
            </a:r>
            <a:r>
              <a:rPr lang="en-US" dirty="0" err="1"/>
              <a:t>encoderdaki</a:t>
            </a:r>
            <a:r>
              <a:rPr lang="en-US" dirty="0"/>
              <a:t> hidden </a:t>
            </a:r>
            <a:r>
              <a:rPr lang="en-US" dirty="0" err="1"/>
              <a:t>statelere</a:t>
            </a:r>
            <a:r>
              <a:rPr lang="en-US" dirty="0"/>
              <a:t> </a:t>
            </a:r>
            <a:r>
              <a:rPr lang="en-US" dirty="0" err="1"/>
              <a:t>bakmasıyla</a:t>
            </a:r>
            <a:r>
              <a:rPr lang="en-US" dirty="0"/>
              <a:t> </a:t>
            </a:r>
            <a:r>
              <a:rPr lang="en-US" dirty="0" err="1"/>
              <a:t>yapıyor</a:t>
            </a:r>
            <a:r>
              <a:rPr lang="en-US" dirty="0"/>
              <a:t>. </a:t>
            </a:r>
          </a:p>
          <a:p>
            <a:endParaRPr lang="en-US" dirty="0"/>
          </a:p>
          <a:p>
            <a:r>
              <a:rPr lang="en-US" b="0" i="0" dirty="0">
                <a:solidFill>
                  <a:srgbClr val="232629"/>
                </a:solidFill>
                <a:effectLst/>
                <a:latin typeface="-apple-system"/>
              </a:rPr>
              <a:t>Hence the name of the paper "</a:t>
            </a:r>
            <a:r>
              <a:rPr lang="en-US" b="1" i="0" dirty="0">
                <a:solidFill>
                  <a:srgbClr val="232629"/>
                </a:solidFill>
                <a:effectLst/>
                <a:latin typeface="-apple-system"/>
              </a:rPr>
              <a:t>Attention</a:t>
            </a:r>
            <a:r>
              <a:rPr lang="en-US" b="0" i="0" dirty="0">
                <a:solidFill>
                  <a:srgbClr val="232629"/>
                </a:solidFill>
                <a:effectLst/>
                <a:latin typeface="-apple-system"/>
              </a:rPr>
              <a:t> is all you need", i.e. you only need attention and you don't need recurrent connections to solve NLP tasks.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114062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TPU </a:t>
            </a:r>
            <a:r>
              <a:rPr lang="en-US" dirty="0" err="1"/>
              <a:t>ile</a:t>
            </a:r>
            <a:r>
              <a:rPr lang="en-US" dirty="0"/>
              <a:t> </a:t>
            </a:r>
            <a:r>
              <a:rPr lang="en-US" dirty="0" err="1"/>
              <a:t>aşılabilir</a:t>
            </a:r>
            <a:r>
              <a:rPr lang="en-US" dirty="0"/>
              <a:t> ama </a:t>
            </a:r>
            <a:r>
              <a:rPr lang="en-US" dirty="0" err="1"/>
              <a:t>hangimizde</a:t>
            </a:r>
            <a:r>
              <a:rPr lang="en-US" dirty="0"/>
              <a:t> </a:t>
            </a:r>
            <a:r>
              <a:rPr lang="en-US" dirty="0" err="1"/>
              <a:t>buvar</a:t>
            </a:r>
            <a:r>
              <a:rPr lang="en-US" dirty="0"/>
              <a:t>.</a:t>
            </a:r>
          </a:p>
          <a:p>
            <a:endParaRPr lang="en-US" dirty="0"/>
          </a:p>
          <a:p>
            <a:r>
              <a:rPr lang="en-US" dirty="0" err="1"/>
              <a:t>Cümlelerin</a:t>
            </a:r>
            <a:r>
              <a:rPr lang="en-US" dirty="0"/>
              <a:t> </a:t>
            </a:r>
            <a:r>
              <a:rPr lang="en-US" dirty="0" err="1"/>
              <a:t>uzundığu</a:t>
            </a:r>
            <a:r>
              <a:rPr lang="en-US" dirty="0"/>
              <a:t> model </a:t>
            </a:r>
            <a:r>
              <a:rPr lang="en-US" dirty="0" err="1"/>
              <a:t>dizayn</a:t>
            </a:r>
            <a:r>
              <a:rPr lang="en-US" dirty="0"/>
              <a:t> </a:t>
            </a:r>
            <a:r>
              <a:rPr lang="en-US" dirty="0" err="1"/>
              <a:t>ederken</a:t>
            </a:r>
            <a:r>
              <a:rPr lang="en-US" dirty="0"/>
              <a:t> </a:t>
            </a:r>
            <a:r>
              <a:rPr lang="en-US" dirty="0" err="1"/>
              <a:t>belirlenmeli</a:t>
            </a:r>
            <a:r>
              <a:rPr lang="en-US" dirty="0"/>
              <a:t>. 512 token </a:t>
            </a:r>
            <a:r>
              <a:rPr lang="en-US" dirty="0" err="1"/>
              <a:t>olarak</a:t>
            </a:r>
            <a:r>
              <a:rPr lang="en-US" dirty="0"/>
              <a:t> </a:t>
            </a:r>
            <a:r>
              <a:rPr lang="en-US" dirty="0" err="1"/>
              <a:t>şu</a:t>
            </a:r>
            <a:r>
              <a:rPr lang="en-US" dirty="0"/>
              <a:t> an </a:t>
            </a:r>
            <a:r>
              <a:rPr lang="en-US" dirty="0" err="1"/>
              <a:t>belirlenmeli</a:t>
            </a:r>
            <a:r>
              <a:rPr lang="en-US" dirty="0"/>
              <a:t>. </a:t>
            </a:r>
            <a:r>
              <a:rPr lang="en-US" dirty="0" err="1"/>
              <a:t>Padd</a:t>
            </a:r>
            <a:r>
              <a:rPr lang="en-US" dirty="0"/>
              <a:t> </a:t>
            </a:r>
            <a:r>
              <a:rPr lang="en-US" dirty="0" err="1"/>
              <a:t>edilmeli</a:t>
            </a:r>
            <a:r>
              <a:rPr lang="en-US" dirty="0"/>
              <a:t> </a:t>
            </a:r>
            <a:r>
              <a:rPr lang="en-US" dirty="0" err="1"/>
              <a:t>ya</a:t>
            </a:r>
            <a:r>
              <a:rPr lang="en-US" dirty="0"/>
              <a:t> da </a:t>
            </a:r>
            <a:r>
              <a:rPr lang="en-US" dirty="0" err="1"/>
              <a:t>kesilmli</a:t>
            </a:r>
            <a:r>
              <a:rPr lang="en-US" dirty="0"/>
              <a:t>. </a:t>
            </a:r>
            <a:r>
              <a:rPr lang="en-US" dirty="0" err="1"/>
              <a:t>Bunu</a:t>
            </a:r>
            <a:r>
              <a:rPr lang="en-US" dirty="0"/>
              <a:t> </a:t>
            </a:r>
            <a:r>
              <a:rPr lang="en-US" dirty="0" err="1"/>
              <a:t>arttırıyorlar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551612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dirty="0"/>
              <a:t>Bizim sınıflandırma sonu labellarımız bir seri değil, tek veya birden fazla sayıdan oluşacğaı için decoder kısmını atabiliriz. Çünkü şimdiye kadar eğitilen encoder kısmı bizim için yeterli olacaktır. Bu yığının en üstüne ulaştığımızda artık vektörlerimizin contexti gayet iyi anladığını düşününebiliriz. Sonrasında bunların peşine cvv,lstm,rnn gönlünüze göre birşeyler ile sınıflandırı yapabilirsiniz.</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5956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TPU </a:t>
            </a:r>
            <a:r>
              <a:rPr lang="en-US" dirty="0" err="1"/>
              <a:t>ile</a:t>
            </a:r>
            <a:r>
              <a:rPr lang="en-US" dirty="0"/>
              <a:t> </a:t>
            </a:r>
            <a:r>
              <a:rPr lang="en-US" dirty="0" err="1"/>
              <a:t>aşılabilir</a:t>
            </a:r>
            <a:r>
              <a:rPr lang="en-US" dirty="0"/>
              <a:t> ama </a:t>
            </a:r>
            <a:r>
              <a:rPr lang="en-US" dirty="0" err="1"/>
              <a:t>hangimizde</a:t>
            </a:r>
            <a:r>
              <a:rPr lang="en-US" dirty="0"/>
              <a:t> </a:t>
            </a:r>
            <a:r>
              <a:rPr lang="en-US" dirty="0" err="1"/>
              <a:t>buvar</a:t>
            </a:r>
            <a:r>
              <a:rPr lang="en-US" dirty="0"/>
              <a:t>.</a:t>
            </a:r>
          </a:p>
          <a:p>
            <a:endParaRPr lang="en-US" dirty="0"/>
          </a:p>
          <a:p>
            <a:r>
              <a:rPr lang="en-US" dirty="0" err="1"/>
              <a:t>Cümlelerin</a:t>
            </a:r>
            <a:r>
              <a:rPr lang="en-US" dirty="0"/>
              <a:t> </a:t>
            </a:r>
            <a:r>
              <a:rPr lang="en-US" dirty="0" err="1"/>
              <a:t>uzundığu</a:t>
            </a:r>
            <a:r>
              <a:rPr lang="en-US" dirty="0"/>
              <a:t> model </a:t>
            </a:r>
            <a:r>
              <a:rPr lang="en-US" dirty="0" err="1"/>
              <a:t>dizayn</a:t>
            </a:r>
            <a:r>
              <a:rPr lang="en-US" dirty="0"/>
              <a:t> </a:t>
            </a:r>
            <a:r>
              <a:rPr lang="en-US" dirty="0" err="1"/>
              <a:t>ederken</a:t>
            </a:r>
            <a:r>
              <a:rPr lang="en-US" dirty="0"/>
              <a:t> </a:t>
            </a:r>
            <a:r>
              <a:rPr lang="en-US" dirty="0" err="1"/>
              <a:t>belirlenmeli</a:t>
            </a:r>
            <a:r>
              <a:rPr lang="en-US" dirty="0"/>
              <a:t>. 512 token </a:t>
            </a:r>
            <a:r>
              <a:rPr lang="en-US" dirty="0" err="1"/>
              <a:t>olarak</a:t>
            </a:r>
            <a:r>
              <a:rPr lang="en-US" dirty="0"/>
              <a:t> </a:t>
            </a:r>
            <a:r>
              <a:rPr lang="en-US" dirty="0" err="1"/>
              <a:t>şu</a:t>
            </a:r>
            <a:r>
              <a:rPr lang="en-US" dirty="0"/>
              <a:t> an </a:t>
            </a:r>
            <a:r>
              <a:rPr lang="en-US" dirty="0" err="1"/>
              <a:t>belirlenmeli</a:t>
            </a:r>
            <a:r>
              <a:rPr lang="en-US" dirty="0"/>
              <a:t>. </a:t>
            </a:r>
            <a:r>
              <a:rPr lang="en-US" dirty="0" err="1"/>
              <a:t>Padd</a:t>
            </a:r>
            <a:r>
              <a:rPr lang="en-US" dirty="0"/>
              <a:t> </a:t>
            </a:r>
            <a:r>
              <a:rPr lang="en-US" dirty="0" err="1"/>
              <a:t>edilmeli</a:t>
            </a:r>
            <a:r>
              <a:rPr lang="en-US" dirty="0"/>
              <a:t> </a:t>
            </a:r>
            <a:r>
              <a:rPr lang="en-US" dirty="0" err="1"/>
              <a:t>ya</a:t>
            </a:r>
            <a:r>
              <a:rPr lang="en-US" dirty="0"/>
              <a:t> da </a:t>
            </a:r>
            <a:r>
              <a:rPr lang="en-US" dirty="0" err="1"/>
              <a:t>kesilmli</a:t>
            </a:r>
            <a:r>
              <a:rPr lang="en-US" dirty="0"/>
              <a:t>. </a:t>
            </a:r>
            <a:r>
              <a:rPr lang="en-US" dirty="0" err="1"/>
              <a:t>Bunu</a:t>
            </a:r>
            <a:r>
              <a:rPr lang="en-US" dirty="0"/>
              <a:t> </a:t>
            </a:r>
            <a:r>
              <a:rPr lang="en-US" dirty="0" err="1"/>
              <a:t>arttırıyorlar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127680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Bütün</a:t>
            </a:r>
            <a:r>
              <a:rPr lang="en-US" dirty="0"/>
              <a:t> </a:t>
            </a:r>
            <a:r>
              <a:rPr lang="en-US" dirty="0" err="1"/>
              <a:t>bu</a:t>
            </a:r>
            <a:r>
              <a:rPr lang="en-US" dirty="0"/>
              <a:t> </a:t>
            </a:r>
            <a:r>
              <a:rPr lang="en-US" dirty="0" err="1"/>
              <a:t>uygulumalar</a:t>
            </a:r>
            <a:r>
              <a:rPr lang="en-US" dirty="0"/>
              <a:t> </a:t>
            </a:r>
            <a:r>
              <a:rPr lang="en-US" dirty="0" err="1"/>
              <a:t>dil</a:t>
            </a:r>
            <a:r>
              <a:rPr lang="en-US" dirty="0"/>
              <a:t> </a:t>
            </a:r>
            <a:r>
              <a:rPr lang="en-US" dirty="0" err="1"/>
              <a:t>hakkında</a:t>
            </a:r>
            <a:r>
              <a:rPr lang="en-US" dirty="0"/>
              <a:t> </a:t>
            </a:r>
            <a:r>
              <a:rPr lang="en-US" dirty="0" err="1"/>
              <a:t>genel</a:t>
            </a:r>
            <a:r>
              <a:rPr lang="en-US" dirty="0"/>
              <a:t> </a:t>
            </a:r>
            <a:r>
              <a:rPr lang="en-US" dirty="0" err="1"/>
              <a:t>bir</a:t>
            </a:r>
            <a:r>
              <a:rPr lang="en-US" dirty="0"/>
              <a:t> </a:t>
            </a:r>
            <a:r>
              <a:rPr lang="en-US" dirty="0" err="1"/>
              <a:t>bilgiye</a:t>
            </a:r>
            <a:r>
              <a:rPr lang="en-US" dirty="0"/>
              <a:t> </a:t>
            </a:r>
            <a:r>
              <a:rPr lang="en-US" dirty="0" err="1"/>
              <a:t>ihtiyaç</a:t>
            </a:r>
            <a:r>
              <a:rPr lang="en-US" dirty="0"/>
              <a:t> </a:t>
            </a:r>
            <a:r>
              <a:rPr lang="en-US" dirty="0" err="1"/>
              <a:t>duyuyorlar</a:t>
            </a:r>
            <a:r>
              <a:rPr lang="en-US" dirty="0"/>
              <a:t>. </a:t>
            </a:r>
            <a:r>
              <a:rPr lang="en-US" dirty="0" err="1"/>
              <a:t>Çok</a:t>
            </a:r>
            <a:r>
              <a:rPr lang="en-US" dirty="0"/>
              <a:t> </a:t>
            </a:r>
            <a:r>
              <a:rPr lang="en-US" dirty="0" err="1"/>
              <a:t>büyük</a:t>
            </a:r>
            <a:r>
              <a:rPr lang="en-US" dirty="0"/>
              <a:t> </a:t>
            </a:r>
            <a:r>
              <a:rPr lang="en-US" dirty="0" err="1"/>
              <a:t>bir</a:t>
            </a:r>
            <a:r>
              <a:rPr lang="en-US" dirty="0"/>
              <a:t> </a:t>
            </a:r>
            <a:r>
              <a:rPr lang="en-US" dirty="0" err="1"/>
              <a:t>veri</a:t>
            </a:r>
            <a:r>
              <a:rPr lang="en-US" dirty="0"/>
              <a:t> </a:t>
            </a:r>
            <a:r>
              <a:rPr lang="en-US" dirty="0" err="1"/>
              <a:t>ile</a:t>
            </a:r>
            <a:r>
              <a:rPr lang="en-US" dirty="0"/>
              <a:t> </a:t>
            </a:r>
            <a:r>
              <a:rPr lang="en-US" dirty="0" err="1"/>
              <a:t>bunları</a:t>
            </a:r>
            <a:r>
              <a:rPr lang="en-US" dirty="0"/>
              <a:t> </a:t>
            </a:r>
            <a:r>
              <a:rPr lang="en-US" dirty="0" err="1"/>
              <a:t>bir</a:t>
            </a:r>
            <a:r>
              <a:rPr lang="en-US" dirty="0"/>
              <a:t> </a:t>
            </a:r>
            <a:r>
              <a:rPr lang="en-US" dirty="0" err="1"/>
              <a:t>kere</a:t>
            </a:r>
            <a:r>
              <a:rPr lang="en-US" dirty="0"/>
              <a:t> </a:t>
            </a:r>
            <a:r>
              <a:rPr lang="en-US" dirty="0" err="1"/>
              <a:t>eğitileilm</a:t>
            </a:r>
            <a:r>
              <a:rPr lang="en-US" dirty="0"/>
              <a:t> </a:t>
            </a:r>
            <a:r>
              <a:rPr lang="en-US" dirty="0" err="1"/>
              <a:t>sonra</a:t>
            </a:r>
            <a:r>
              <a:rPr lang="en-US" dirty="0"/>
              <a:t> </a:t>
            </a:r>
            <a:r>
              <a:rPr lang="en-US" dirty="0" err="1"/>
              <a:t>istediğimiz</a:t>
            </a:r>
            <a:r>
              <a:rPr lang="en-US" dirty="0"/>
              <a:t> </a:t>
            </a:r>
            <a:r>
              <a:rPr lang="en-US" dirty="0" err="1"/>
              <a:t>konuyai</a:t>
            </a:r>
            <a:r>
              <a:rPr lang="en-US" dirty="0"/>
              <a:t> </a:t>
            </a:r>
            <a:r>
              <a:rPr lang="en-US" dirty="0" err="1"/>
              <a:t>domaine</a:t>
            </a:r>
            <a:r>
              <a:rPr lang="en-US" dirty="0"/>
              <a:t> </a:t>
            </a:r>
            <a:r>
              <a:rPr lang="en-US" dirty="0" err="1"/>
              <a:t>özel</a:t>
            </a:r>
            <a:r>
              <a:rPr lang="en-US" dirty="0"/>
              <a:t> </a:t>
            </a:r>
            <a:r>
              <a:rPr lang="en-US" dirty="0" err="1"/>
              <a:t>problemelrde</a:t>
            </a:r>
            <a:r>
              <a:rPr lang="en-US" dirty="0"/>
              <a:t> de </a:t>
            </a:r>
            <a:r>
              <a:rPr lang="en-US" dirty="0" err="1"/>
              <a:t>bunu</a:t>
            </a:r>
            <a:r>
              <a:rPr lang="en-US" dirty="0"/>
              <a:t> </a:t>
            </a:r>
            <a:r>
              <a:rPr lang="en-US" dirty="0" err="1"/>
              <a:t>kullanalaım</a:t>
            </a:r>
            <a:r>
              <a:rPr lang="en-US" dirty="0"/>
              <a:t> </a:t>
            </a:r>
            <a:r>
              <a:rPr lang="en-US" dirty="0" err="1"/>
              <a:t>ve</a:t>
            </a:r>
            <a:r>
              <a:rPr lang="en-US" dirty="0"/>
              <a:t> </a:t>
            </a:r>
            <a:r>
              <a:rPr lang="en-US" dirty="0" err="1"/>
              <a:t>tekrar</a:t>
            </a:r>
            <a:r>
              <a:rPr lang="en-US" dirty="0"/>
              <a:t> </a:t>
            </a:r>
            <a:r>
              <a:rPr lang="en-US" dirty="0" err="1"/>
              <a:t>hepsini</a:t>
            </a:r>
            <a:r>
              <a:rPr lang="en-US" dirty="0"/>
              <a:t> </a:t>
            </a:r>
            <a:r>
              <a:rPr lang="en-US" dirty="0" err="1"/>
              <a:t>eğitmeye</a:t>
            </a:r>
            <a:r>
              <a:rPr lang="en-US" dirty="0"/>
              <a:t> </a:t>
            </a:r>
            <a:r>
              <a:rPr lang="en-US" dirty="0" err="1"/>
              <a:t>ihtiyaç</a:t>
            </a:r>
            <a:r>
              <a:rPr lang="en-US" dirty="0"/>
              <a:t> </a:t>
            </a:r>
            <a:r>
              <a:rPr lang="en-US" dirty="0" err="1"/>
              <a:t>duymayalım</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5142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12656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2229368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79551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302157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1231170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49436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Ayrı</a:t>
            </a:r>
            <a:r>
              <a:rPr lang="en-US" dirty="0"/>
              <a:t> </a:t>
            </a:r>
            <a:r>
              <a:rPr lang="en-US" dirty="0" err="1"/>
              <a:t>bir</a:t>
            </a:r>
            <a:r>
              <a:rPr lang="en-US" dirty="0"/>
              <a:t> SEP </a:t>
            </a:r>
            <a:r>
              <a:rPr lang="en-US" dirty="0" err="1"/>
              <a:t>yani</a:t>
            </a:r>
            <a:r>
              <a:rPr lang="en-US" dirty="0"/>
              <a:t> separator </a:t>
            </a:r>
            <a:r>
              <a:rPr lang="en-US" dirty="0" err="1"/>
              <a:t>tagi</a:t>
            </a:r>
            <a:r>
              <a:rPr lang="en-US" dirty="0"/>
              <a:t> var. </a:t>
            </a:r>
            <a:r>
              <a:rPr lang="en-US" dirty="0" err="1"/>
              <a:t>İki</a:t>
            </a:r>
            <a:r>
              <a:rPr lang="en-US" dirty="0"/>
              <a:t> dictionary </a:t>
            </a:r>
            <a:r>
              <a:rPr lang="en-US" dirty="0" err="1"/>
              <a:t>birbirinden</a:t>
            </a:r>
            <a:r>
              <a:rPr lang="en-US" dirty="0"/>
              <a:t> </a:t>
            </a:r>
            <a:r>
              <a:rPr lang="en-US" dirty="0" err="1"/>
              <a:t>ayırıyor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4046292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07875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4183847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2948999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37748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537821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358455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41</a:t>
            </a:fld>
            <a:endParaRPr lang="en-US"/>
          </a:p>
        </p:txBody>
      </p:sp>
    </p:spTree>
    <p:extLst>
      <p:ext uri="{BB962C8B-B14F-4D97-AF65-F5344CB8AC3E}">
        <p14:creationId xmlns:p14="http://schemas.microsoft.com/office/powerpoint/2010/main" val="4193177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42</a:t>
            </a:fld>
            <a:endParaRPr lang="en-US"/>
          </a:p>
        </p:txBody>
      </p:sp>
    </p:spTree>
    <p:extLst>
      <p:ext uri="{BB962C8B-B14F-4D97-AF65-F5344CB8AC3E}">
        <p14:creationId xmlns:p14="http://schemas.microsoft.com/office/powerpoint/2010/main" val="3566196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43</a:t>
            </a:fld>
            <a:endParaRPr lang="en-US"/>
          </a:p>
        </p:txBody>
      </p:sp>
    </p:spTree>
    <p:extLst>
      <p:ext uri="{BB962C8B-B14F-4D97-AF65-F5344CB8AC3E}">
        <p14:creationId xmlns:p14="http://schemas.microsoft.com/office/powerpoint/2010/main" val="3615552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44</a:t>
            </a:fld>
            <a:endParaRPr lang="en-US"/>
          </a:p>
        </p:txBody>
      </p:sp>
    </p:spTree>
    <p:extLst>
      <p:ext uri="{BB962C8B-B14F-4D97-AF65-F5344CB8AC3E}">
        <p14:creationId xmlns:p14="http://schemas.microsoft.com/office/powerpoint/2010/main" val="491391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45</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D1D5DB"/>
                </a:solidFill>
                <a:effectLst/>
                <a:latin typeface="Söhne"/>
              </a:rPr>
            </a:br>
            <a:r>
              <a:rPr lang="en-US" b="0" i="0" dirty="0">
                <a:solidFill>
                  <a:srgbClr val="D1D5DB"/>
                </a:solidFill>
                <a:effectLst/>
                <a:latin typeface="Söhne"/>
              </a:rPr>
              <a:t>Vanilla neural networks,  sequential data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makul</a:t>
            </a:r>
            <a:r>
              <a:rPr lang="en-US" b="0" i="0" dirty="0">
                <a:solidFill>
                  <a:srgbClr val="D1D5DB"/>
                </a:solidFill>
                <a:effectLst/>
                <a:latin typeface="Söhne"/>
              </a:rPr>
              <a:t> </a:t>
            </a:r>
            <a:r>
              <a:rPr lang="en-US" b="0" i="0" dirty="0" err="1">
                <a:solidFill>
                  <a:srgbClr val="D1D5DB"/>
                </a:solidFill>
                <a:effectLst/>
                <a:latin typeface="Söhne"/>
              </a:rPr>
              <a:t>değillerdi</a:t>
            </a:r>
            <a:endParaRPr lang="en-US" b="0" i="0" dirty="0">
              <a:solidFill>
                <a:srgbClr val="D1D5DB"/>
              </a:solidFill>
              <a:effectLst/>
              <a:latin typeface="Söhne"/>
            </a:endParaRPr>
          </a:p>
          <a:p>
            <a:pPr algn="l"/>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her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veri</a:t>
            </a:r>
            <a:r>
              <a:rPr lang="en-US" b="0" i="0" dirty="0">
                <a:solidFill>
                  <a:srgbClr val="D1D5DB"/>
                </a:solidFill>
                <a:effectLst/>
                <a:latin typeface="Söhne"/>
              </a:rPr>
              <a:t> </a:t>
            </a:r>
            <a:r>
              <a:rPr lang="en-US" b="0" i="0" dirty="0" err="1">
                <a:solidFill>
                  <a:srgbClr val="D1D5DB"/>
                </a:solidFill>
                <a:effectLst/>
                <a:latin typeface="Söhne"/>
              </a:rPr>
              <a:t>birbirinden</a:t>
            </a:r>
            <a:r>
              <a:rPr lang="en-US" b="0" i="0" dirty="0">
                <a:solidFill>
                  <a:srgbClr val="D1D5DB"/>
                </a:solidFill>
                <a:effectLst/>
                <a:latin typeface="Söhne"/>
              </a:rPr>
              <a:t> </a:t>
            </a:r>
            <a:r>
              <a:rPr lang="en-US" b="0" i="0" dirty="0" err="1">
                <a:solidFill>
                  <a:srgbClr val="D1D5DB"/>
                </a:solidFill>
                <a:effectLst/>
                <a:latin typeface="Söhne"/>
              </a:rPr>
              <a:t>bağımsız</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layerlarda</a:t>
            </a:r>
            <a:r>
              <a:rPr lang="en-US" b="0" i="0" dirty="0">
                <a:solidFill>
                  <a:srgbClr val="D1D5DB"/>
                </a:solidFill>
                <a:effectLst/>
                <a:latin typeface="Söhne"/>
              </a:rPr>
              <a:t> </a:t>
            </a:r>
            <a:r>
              <a:rPr lang="en-US" b="0" i="0" dirty="0" err="1">
                <a:solidFill>
                  <a:srgbClr val="D1D5DB"/>
                </a:solidFill>
                <a:effectLst/>
                <a:latin typeface="Söhne"/>
              </a:rPr>
              <a:t>geçiyor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alakalı</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imkanı</a:t>
            </a:r>
            <a:r>
              <a:rPr lang="en-US" b="0" i="0" dirty="0">
                <a:solidFill>
                  <a:srgbClr val="D1D5DB"/>
                </a:solidFill>
                <a:effectLst/>
                <a:latin typeface="Söhne"/>
              </a:rPr>
              <a:t> </a:t>
            </a:r>
            <a:r>
              <a:rPr lang="en-US" b="0" i="0" dirty="0" err="1">
                <a:solidFill>
                  <a:srgbClr val="D1D5DB"/>
                </a:solidFill>
                <a:effectLst/>
                <a:latin typeface="Söhne"/>
              </a:rPr>
              <a:t>yoktu</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Unlike recurrent neural networks (RNNs), FNNs lack the ability to maintain memory or capture temporal dependencies.</a:t>
            </a:r>
          </a:p>
          <a:p>
            <a:pPr algn="l"/>
            <a:endParaRPr lang="en-US" b="0" i="0" dirty="0">
              <a:solidFill>
                <a:srgbClr val="D1D5DB"/>
              </a:solidFill>
              <a:effectLst/>
              <a:latin typeface="Söhne"/>
            </a:endParaRPr>
          </a:p>
          <a:p>
            <a:pPr algn="l"/>
            <a:r>
              <a:rPr lang="en-US" b="0" i="0" dirty="0">
                <a:solidFill>
                  <a:srgbClr val="D1D5DB"/>
                </a:solidFill>
                <a:effectLst/>
                <a:latin typeface="Söhne"/>
              </a:rPr>
              <a:t>In FNNs, information flows only in a forward direction, from input to output, without any feedback loops. Each input is processed independently, and the network doesn't have access to previous inputs or the context they provide. Consequently, FNNs are limited in their ability to model sequences or capture the temporal dynamics of data.</a:t>
            </a:r>
          </a:p>
          <a:p>
            <a:br>
              <a:rPr lang="en-US" dirty="0"/>
            </a:b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2377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38941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78473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12745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3692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17.05.2023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17.05.2023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jannesklaas/frenchenglish-bilingual-pair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blog.keras.io/a-ten-minute-introduction-to-sequence-to-sequence-learning-in-kera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9.jpe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github/tensorflow/tensor2tensor/blob/master/tensor2tensor/notebooks/hello_t2t.ipynb#scrollTo=OJKU36QAfqOC"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drive/1pTuQhug6Dhl9XalKB0zUGf4FIdYFlpcX#scrollTo=qu0ao7p8rb06"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a:latin typeface="Arial"/>
                <a:cs typeface="Arial"/>
              </a:rPr>
              <a:t>Seq2seq – </a:t>
            </a:r>
            <a:r>
              <a:rPr lang="tr-TR" sz="1800" b="1" dirty="0" err="1">
                <a:latin typeface="Arial"/>
                <a:cs typeface="Arial"/>
              </a:rPr>
              <a:t>Transformers</a:t>
            </a:r>
            <a:r>
              <a:rPr lang="tr-TR" sz="1800" b="1" dirty="0">
                <a:latin typeface="Arial"/>
                <a:cs typeface="Arial"/>
              </a:rPr>
              <a:t> - Bert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18 Mayıs</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4" name="TextBox 3">
            <a:extLst>
              <a:ext uri="{FF2B5EF4-FFF2-40B4-BE49-F238E27FC236}">
                <a16:creationId xmlns:a16="http://schemas.microsoft.com/office/drawing/2014/main" id="{D767F0D1-DF39-C80B-4574-FAFEBC1EDC22}"/>
              </a:ext>
            </a:extLst>
          </p:cNvPr>
          <p:cNvSpPr txBox="1"/>
          <p:nvPr/>
        </p:nvSpPr>
        <p:spPr>
          <a:xfrm>
            <a:off x="1219200" y="1316883"/>
            <a:ext cx="10134600" cy="4801314"/>
          </a:xfrm>
          <a:prstGeom prst="rect">
            <a:avLst/>
          </a:prstGeom>
          <a:noFill/>
        </p:spPr>
        <p:txBody>
          <a:bodyPr wrap="square">
            <a:spAutoFit/>
          </a:bodyPr>
          <a:lstStyle/>
          <a:p>
            <a:pPr marL="285750" indent="-285750">
              <a:buFont typeface="Arial" panose="020B0604020202020204" pitchFamily="34" charset="0"/>
              <a:buChar char="•"/>
            </a:pPr>
            <a:r>
              <a:rPr lang="en-US" dirty="0"/>
              <a:t>Q: Since we pass the whole ground truth sequence through the RNN model, is it possible for the model to “cheat” by simply memorizing the ground truth?</a:t>
            </a:r>
          </a:p>
          <a:p>
            <a:pPr marL="742950" lvl="1" indent="-285750">
              <a:buFont typeface="Arial" panose="020B0604020202020204" pitchFamily="34" charset="0"/>
              <a:buChar char="•"/>
            </a:pPr>
            <a:r>
              <a:rPr lang="en-US" dirty="0"/>
              <a:t>A: No. At timestep t, the input of the model is the ground truth at timestep t - 1, and the hidden states of the model have been updated by ground truths from timestep 1 to t - 2. The model can never peek into the future.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it necessary to update the loss at each timestep?</a:t>
            </a:r>
          </a:p>
          <a:p>
            <a:pPr marL="742950" lvl="1" indent="-285750">
              <a:buFont typeface="Arial" panose="020B0604020202020204" pitchFamily="34" charset="0"/>
              <a:buChar char="•"/>
            </a:pPr>
            <a:r>
              <a:rPr lang="en-US" dirty="0"/>
              <a:t>A: No. An alternative approach is to store the predictions at all timesteps in, say, a Python list, and then compute all the losses in one go.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Teacher Forcing used outside Natural Language Processing?</a:t>
            </a:r>
          </a:p>
          <a:p>
            <a:pPr marL="742950" lvl="1" indent="-285750">
              <a:buFont typeface="Arial" panose="020B0604020202020204" pitchFamily="34" charset="0"/>
              <a:buChar char="•"/>
            </a:pPr>
            <a:r>
              <a:rPr lang="en-US" dirty="0"/>
              <a:t>A: Yes. It can be used in any model that output sequences, e.g. in time series forecasting.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 Is Teacher Forcing used outside Recurrent Neural Networks?</a:t>
            </a:r>
          </a:p>
          <a:p>
            <a:pPr marL="742950" lvl="1" indent="-285750">
              <a:buFont typeface="Arial" panose="020B0604020202020204" pitchFamily="34" charset="0"/>
              <a:buChar char="•"/>
            </a:pPr>
            <a:r>
              <a:rPr lang="en-US" dirty="0"/>
              <a:t>A: Yes. It is used in other autoregressive models such as Transformer.</a:t>
            </a:r>
          </a:p>
          <a:p>
            <a:pPr marL="285750" indent="-285750">
              <a:buFont typeface="Arial" panose="020B0604020202020204" pitchFamily="34" charset="0"/>
              <a:buChar char="•"/>
            </a:pPr>
            <a:br>
              <a:rPr lang="en-US" dirty="0"/>
            </a:br>
            <a:endParaRPr lang="en-US" dirty="0"/>
          </a:p>
        </p:txBody>
      </p:sp>
    </p:spTree>
    <p:extLst>
      <p:ext uri="{BB962C8B-B14F-4D97-AF65-F5344CB8AC3E}">
        <p14:creationId xmlns:p14="http://schemas.microsoft.com/office/powerpoint/2010/main" val="249776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Issues</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Simple </a:t>
            </a:r>
            <a:r>
              <a:rPr lang="tr-TR" sz="2400" b="1" dirty="0" err="1">
                <a:solidFill>
                  <a:srgbClr val="8316B5"/>
                </a:solidFill>
                <a:ea typeface="Arial" charset="0"/>
                <a:cs typeface="Arial"/>
              </a:rPr>
              <a:t>RNNs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82002EF9-E040-FCEF-45C2-EFDD45D4E6B0}"/>
              </a:ext>
            </a:extLst>
          </p:cNvPr>
          <p:cNvPicPr>
            <a:picLocks noChangeAspect="1"/>
          </p:cNvPicPr>
          <p:nvPr/>
        </p:nvPicPr>
        <p:blipFill>
          <a:blip r:embed="rId3"/>
          <a:stretch>
            <a:fillRect/>
          </a:stretch>
        </p:blipFill>
        <p:spPr>
          <a:xfrm>
            <a:off x="445992" y="1245522"/>
            <a:ext cx="7212690" cy="3864864"/>
          </a:xfrm>
          <a:prstGeom prst="rect">
            <a:avLst/>
          </a:prstGeom>
        </p:spPr>
      </p:pic>
      <p:pic>
        <p:nvPicPr>
          <p:cNvPr id="4" name="Picture 3">
            <a:extLst>
              <a:ext uri="{FF2B5EF4-FFF2-40B4-BE49-F238E27FC236}">
                <a16:creationId xmlns:a16="http://schemas.microsoft.com/office/drawing/2014/main" id="{C6610C27-CF71-A6AE-AA4A-7DB231B0B526}"/>
              </a:ext>
            </a:extLst>
          </p:cNvPr>
          <p:cNvPicPr>
            <a:picLocks noChangeAspect="1"/>
          </p:cNvPicPr>
          <p:nvPr/>
        </p:nvPicPr>
        <p:blipFill>
          <a:blip r:embed="rId4"/>
          <a:stretch>
            <a:fillRect/>
          </a:stretch>
        </p:blipFill>
        <p:spPr>
          <a:xfrm>
            <a:off x="7851580" y="1854704"/>
            <a:ext cx="4154746" cy="2904751"/>
          </a:xfrm>
          <a:prstGeom prst="rect">
            <a:avLst/>
          </a:prstGeom>
        </p:spPr>
      </p:pic>
      <p:pic>
        <p:nvPicPr>
          <p:cNvPr id="1026" name="Picture 2" descr="RNN, LSTM &amp; GRU">
            <a:extLst>
              <a:ext uri="{FF2B5EF4-FFF2-40B4-BE49-F238E27FC236}">
                <a16:creationId xmlns:a16="http://schemas.microsoft.com/office/drawing/2014/main" id="{01875156-F7C2-4D8E-831C-2366DA68D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026" y="5215212"/>
            <a:ext cx="5194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02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6EBD83D6-9901-2CB2-B621-828CB3B496F9}"/>
              </a:ext>
            </a:extLst>
          </p:cNvPr>
          <p:cNvPicPr>
            <a:picLocks noChangeAspect="1"/>
          </p:cNvPicPr>
          <p:nvPr/>
        </p:nvPicPr>
        <p:blipFill>
          <a:blip r:embed="rId3"/>
          <a:stretch>
            <a:fillRect/>
          </a:stretch>
        </p:blipFill>
        <p:spPr>
          <a:xfrm>
            <a:off x="925370" y="1268265"/>
            <a:ext cx="10341260" cy="4321469"/>
          </a:xfrm>
          <a:prstGeom prst="rect">
            <a:avLst/>
          </a:prstGeom>
        </p:spPr>
      </p:pic>
    </p:spTree>
    <p:extLst>
      <p:ext uri="{BB962C8B-B14F-4D97-AF65-F5344CB8AC3E}">
        <p14:creationId xmlns:p14="http://schemas.microsoft.com/office/powerpoint/2010/main" val="6134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F0CC35F-CEF0-5B39-04E1-981B040DF02D}"/>
              </a:ext>
            </a:extLst>
          </p:cNvPr>
          <p:cNvPicPr>
            <a:picLocks noChangeAspect="1"/>
          </p:cNvPicPr>
          <p:nvPr/>
        </p:nvPicPr>
        <p:blipFill>
          <a:blip r:embed="rId3"/>
          <a:stretch>
            <a:fillRect/>
          </a:stretch>
        </p:blipFill>
        <p:spPr>
          <a:xfrm>
            <a:off x="471137" y="992373"/>
            <a:ext cx="6385560" cy="2741118"/>
          </a:xfrm>
          <a:prstGeom prst="rect">
            <a:avLst/>
          </a:prstGeom>
        </p:spPr>
      </p:pic>
      <p:pic>
        <p:nvPicPr>
          <p:cNvPr id="4" name="Picture 3">
            <a:extLst>
              <a:ext uri="{FF2B5EF4-FFF2-40B4-BE49-F238E27FC236}">
                <a16:creationId xmlns:a16="http://schemas.microsoft.com/office/drawing/2014/main" id="{3862BB32-56F1-6D60-0B78-D8EA730E26F0}"/>
              </a:ext>
            </a:extLst>
          </p:cNvPr>
          <p:cNvPicPr>
            <a:picLocks noChangeAspect="1"/>
          </p:cNvPicPr>
          <p:nvPr/>
        </p:nvPicPr>
        <p:blipFill>
          <a:blip r:embed="rId4"/>
          <a:stretch>
            <a:fillRect/>
          </a:stretch>
        </p:blipFill>
        <p:spPr>
          <a:xfrm>
            <a:off x="471137" y="3813476"/>
            <a:ext cx="6385560" cy="2629934"/>
          </a:xfrm>
          <a:prstGeom prst="rect">
            <a:avLst/>
          </a:prstGeom>
        </p:spPr>
      </p:pic>
      <p:pic>
        <p:nvPicPr>
          <p:cNvPr id="6" name="Picture 5">
            <a:extLst>
              <a:ext uri="{FF2B5EF4-FFF2-40B4-BE49-F238E27FC236}">
                <a16:creationId xmlns:a16="http://schemas.microsoft.com/office/drawing/2014/main" id="{D87BDF33-B891-9458-2AAC-A7AD8A88C651}"/>
              </a:ext>
            </a:extLst>
          </p:cNvPr>
          <p:cNvPicPr>
            <a:picLocks noChangeAspect="1"/>
          </p:cNvPicPr>
          <p:nvPr/>
        </p:nvPicPr>
        <p:blipFill>
          <a:blip r:embed="rId5"/>
          <a:stretch>
            <a:fillRect/>
          </a:stretch>
        </p:blipFill>
        <p:spPr>
          <a:xfrm>
            <a:off x="7329106" y="1121578"/>
            <a:ext cx="1384300" cy="1765300"/>
          </a:xfrm>
          <a:prstGeom prst="rect">
            <a:avLst/>
          </a:prstGeom>
        </p:spPr>
      </p:pic>
      <p:pic>
        <p:nvPicPr>
          <p:cNvPr id="7" name="Picture 6">
            <a:extLst>
              <a:ext uri="{FF2B5EF4-FFF2-40B4-BE49-F238E27FC236}">
                <a16:creationId xmlns:a16="http://schemas.microsoft.com/office/drawing/2014/main" id="{5701F501-9857-48CA-7324-8D40DBEFBC39}"/>
              </a:ext>
            </a:extLst>
          </p:cNvPr>
          <p:cNvPicPr>
            <a:picLocks noChangeAspect="1"/>
          </p:cNvPicPr>
          <p:nvPr/>
        </p:nvPicPr>
        <p:blipFill>
          <a:blip r:embed="rId6"/>
          <a:stretch>
            <a:fillRect/>
          </a:stretch>
        </p:blipFill>
        <p:spPr>
          <a:xfrm>
            <a:off x="9864549" y="1121578"/>
            <a:ext cx="1384300" cy="1765300"/>
          </a:xfrm>
          <a:prstGeom prst="rect">
            <a:avLst/>
          </a:prstGeom>
        </p:spPr>
      </p:pic>
      <p:pic>
        <p:nvPicPr>
          <p:cNvPr id="9" name="Picture 8">
            <a:extLst>
              <a:ext uri="{FF2B5EF4-FFF2-40B4-BE49-F238E27FC236}">
                <a16:creationId xmlns:a16="http://schemas.microsoft.com/office/drawing/2014/main" id="{C88AFE66-1CA0-C3D9-E5FF-80D141F8FB57}"/>
              </a:ext>
            </a:extLst>
          </p:cNvPr>
          <p:cNvPicPr>
            <a:picLocks noChangeAspect="1"/>
          </p:cNvPicPr>
          <p:nvPr/>
        </p:nvPicPr>
        <p:blipFill>
          <a:blip r:embed="rId7"/>
          <a:stretch>
            <a:fillRect/>
          </a:stretch>
        </p:blipFill>
        <p:spPr>
          <a:xfrm>
            <a:off x="9788349" y="3813476"/>
            <a:ext cx="1460500" cy="1765300"/>
          </a:xfrm>
          <a:prstGeom prst="rect">
            <a:avLst/>
          </a:prstGeom>
        </p:spPr>
      </p:pic>
      <p:pic>
        <p:nvPicPr>
          <p:cNvPr id="11" name="Picture 10">
            <a:extLst>
              <a:ext uri="{FF2B5EF4-FFF2-40B4-BE49-F238E27FC236}">
                <a16:creationId xmlns:a16="http://schemas.microsoft.com/office/drawing/2014/main" id="{90772EE7-32B1-D492-4098-E997155C1FD7}"/>
              </a:ext>
            </a:extLst>
          </p:cNvPr>
          <p:cNvPicPr>
            <a:picLocks noChangeAspect="1"/>
          </p:cNvPicPr>
          <p:nvPr/>
        </p:nvPicPr>
        <p:blipFill>
          <a:blip r:embed="rId8"/>
          <a:stretch>
            <a:fillRect/>
          </a:stretch>
        </p:blipFill>
        <p:spPr>
          <a:xfrm>
            <a:off x="7404025" y="3822487"/>
            <a:ext cx="1460500" cy="1765300"/>
          </a:xfrm>
          <a:prstGeom prst="rect">
            <a:avLst/>
          </a:prstGeom>
        </p:spPr>
      </p:pic>
    </p:spTree>
    <p:extLst>
      <p:ext uri="{BB962C8B-B14F-4D97-AF65-F5344CB8AC3E}">
        <p14:creationId xmlns:p14="http://schemas.microsoft.com/office/powerpoint/2010/main" val="268123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32452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4E26E03-A2E9-CBB3-F35F-79595A77001B}"/>
              </a:ext>
            </a:extLst>
          </p:cNvPr>
          <p:cNvPicPr>
            <a:picLocks noChangeAspect="1"/>
          </p:cNvPicPr>
          <p:nvPr/>
        </p:nvPicPr>
        <p:blipFill>
          <a:blip r:embed="rId3"/>
          <a:stretch>
            <a:fillRect/>
          </a:stretch>
        </p:blipFill>
        <p:spPr>
          <a:xfrm>
            <a:off x="370332" y="1714500"/>
            <a:ext cx="7086600" cy="3429000"/>
          </a:xfrm>
          <a:prstGeom prst="rect">
            <a:avLst/>
          </a:prstGeom>
        </p:spPr>
      </p:pic>
      <p:pic>
        <p:nvPicPr>
          <p:cNvPr id="4" name="Picture 3">
            <a:extLst>
              <a:ext uri="{FF2B5EF4-FFF2-40B4-BE49-F238E27FC236}">
                <a16:creationId xmlns:a16="http://schemas.microsoft.com/office/drawing/2014/main" id="{3281C1D7-081A-CCCC-A138-F01234BCE692}"/>
              </a:ext>
            </a:extLst>
          </p:cNvPr>
          <p:cNvPicPr>
            <a:picLocks noChangeAspect="1"/>
          </p:cNvPicPr>
          <p:nvPr/>
        </p:nvPicPr>
        <p:blipFill>
          <a:blip r:embed="rId4"/>
          <a:stretch>
            <a:fillRect/>
          </a:stretch>
        </p:blipFill>
        <p:spPr>
          <a:xfrm>
            <a:off x="7903367" y="1029698"/>
            <a:ext cx="1727200" cy="2552700"/>
          </a:xfrm>
          <a:prstGeom prst="rect">
            <a:avLst/>
          </a:prstGeom>
        </p:spPr>
      </p:pic>
      <p:pic>
        <p:nvPicPr>
          <p:cNvPr id="6" name="Picture 5">
            <a:extLst>
              <a:ext uri="{FF2B5EF4-FFF2-40B4-BE49-F238E27FC236}">
                <a16:creationId xmlns:a16="http://schemas.microsoft.com/office/drawing/2014/main" id="{D70E801A-5303-5F7C-65BF-F24CDFFCFD62}"/>
              </a:ext>
            </a:extLst>
          </p:cNvPr>
          <p:cNvPicPr>
            <a:picLocks noChangeAspect="1"/>
          </p:cNvPicPr>
          <p:nvPr/>
        </p:nvPicPr>
        <p:blipFill>
          <a:blip r:embed="rId5"/>
          <a:stretch>
            <a:fillRect/>
          </a:stretch>
        </p:blipFill>
        <p:spPr>
          <a:xfrm>
            <a:off x="7903367" y="3825903"/>
            <a:ext cx="1727200" cy="2552700"/>
          </a:xfrm>
          <a:prstGeom prst="rect">
            <a:avLst/>
          </a:prstGeom>
        </p:spPr>
      </p:pic>
      <p:pic>
        <p:nvPicPr>
          <p:cNvPr id="7" name="Picture 6">
            <a:extLst>
              <a:ext uri="{FF2B5EF4-FFF2-40B4-BE49-F238E27FC236}">
                <a16:creationId xmlns:a16="http://schemas.microsoft.com/office/drawing/2014/main" id="{EAB34C71-1B92-A832-2290-B9DC71785BC0}"/>
              </a:ext>
            </a:extLst>
          </p:cNvPr>
          <p:cNvPicPr>
            <a:picLocks noChangeAspect="1"/>
          </p:cNvPicPr>
          <p:nvPr/>
        </p:nvPicPr>
        <p:blipFill>
          <a:blip r:embed="rId6"/>
          <a:stretch>
            <a:fillRect/>
          </a:stretch>
        </p:blipFill>
        <p:spPr>
          <a:xfrm>
            <a:off x="9958324" y="2549553"/>
            <a:ext cx="1727200" cy="2552700"/>
          </a:xfrm>
          <a:prstGeom prst="rect">
            <a:avLst/>
          </a:prstGeom>
        </p:spPr>
      </p:pic>
    </p:spTree>
    <p:extLst>
      <p:ext uri="{BB962C8B-B14F-4D97-AF65-F5344CB8AC3E}">
        <p14:creationId xmlns:p14="http://schemas.microsoft.com/office/powerpoint/2010/main" val="138943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EF64AFD-B951-1B64-998A-7FFD95A9E3D7}"/>
              </a:ext>
            </a:extLst>
          </p:cNvPr>
          <p:cNvPicPr>
            <a:picLocks noChangeAspect="1"/>
          </p:cNvPicPr>
          <p:nvPr/>
        </p:nvPicPr>
        <p:blipFill>
          <a:blip r:embed="rId3"/>
          <a:stretch>
            <a:fillRect/>
          </a:stretch>
        </p:blipFill>
        <p:spPr>
          <a:xfrm>
            <a:off x="917187" y="4606265"/>
            <a:ext cx="3655097" cy="1413764"/>
          </a:xfrm>
          <a:prstGeom prst="rect">
            <a:avLst/>
          </a:prstGeom>
        </p:spPr>
      </p:pic>
      <p:pic>
        <p:nvPicPr>
          <p:cNvPr id="4" name="Picture 3">
            <a:extLst>
              <a:ext uri="{FF2B5EF4-FFF2-40B4-BE49-F238E27FC236}">
                <a16:creationId xmlns:a16="http://schemas.microsoft.com/office/drawing/2014/main" id="{4D958217-0011-B546-4FDF-C568612DCEC4}"/>
              </a:ext>
            </a:extLst>
          </p:cNvPr>
          <p:cNvPicPr>
            <a:picLocks noChangeAspect="1"/>
          </p:cNvPicPr>
          <p:nvPr/>
        </p:nvPicPr>
        <p:blipFill>
          <a:blip r:embed="rId4"/>
          <a:stretch>
            <a:fillRect/>
          </a:stretch>
        </p:blipFill>
        <p:spPr>
          <a:xfrm>
            <a:off x="917187" y="3037332"/>
            <a:ext cx="3948194" cy="2982697"/>
          </a:xfrm>
          <a:prstGeom prst="rect">
            <a:avLst/>
          </a:prstGeom>
        </p:spPr>
      </p:pic>
      <p:pic>
        <p:nvPicPr>
          <p:cNvPr id="6" name="Picture 5">
            <a:extLst>
              <a:ext uri="{FF2B5EF4-FFF2-40B4-BE49-F238E27FC236}">
                <a16:creationId xmlns:a16="http://schemas.microsoft.com/office/drawing/2014/main" id="{E9A3ABED-34FC-C8C1-6CFA-256841D69E8A}"/>
              </a:ext>
            </a:extLst>
          </p:cNvPr>
          <p:cNvPicPr>
            <a:picLocks noChangeAspect="1"/>
          </p:cNvPicPr>
          <p:nvPr/>
        </p:nvPicPr>
        <p:blipFill>
          <a:blip r:embed="rId5"/>
          <a:stretch>
            <a:fillRect/>
          </a:stretch>
        </p:blipFill>
        <p:spPr>
          <a:xfrm>
            <a:off x="917187" y="3026664"/>
            <a:ext cx="10361855" cy="2982697"/>
          </a:xfrm>
          <a:prstGeom prst="rect">
            <a:avLst/>
          </a:prstGeom>
        </p:spPr>
      </p:pic>
      <p:pic>
        <p:nvPicPr>
          <p:cNvPr id="7" name="Picture 6">
            <a:extLst>
              <a:ext uri="{FF2B5EF4-FFF2-40B4-BE49-F238E27FC236}">
                <a16:creationId xmlns:a16="http://schemas.microsoft.com/office/drawing/2014/main" id="{6C42117B-FE2F-2C02-CA7D-10BABECCD1E6}"/>
              </a:ext>
            </a:extLst>
          </p:cNvPr>
          <p:cNvPicPr>
            <a:picLocks noChangeAspect="1"/>
          </p:cNvPicPr>
          <p:nvPr/>
        </p:nvPicPr>
        <p:blipFill>
          <a:blip r:embed="rId6"/>
          <a:stretch>
            <a:fillRect/>
          </a:stretch>
        </p:blipFill>
        <p:spPr>
          <a:xfrm>
            <a:off x="912958" y="2220431"/>
            <a:ext cx="10361854" cy="3810266"/>
          </a:xfrm>
          <a:prstGeom prst="rect">
            <a:avLst/>
          </a:prstGeom>
        </p:spPr>
      </p:pic>
      <p:pic>
        <p:nvPicPr>
          <p:cNvPr id="8" name="Picture 7">
            <a:extLst>
              <a:ext uri="{FF2B5EF4-FFF2-40B4-BE49-F238E27FC236}">
                <a16:creationId xmlns:a16="http://schemas.microsoft.com/office/drawing/2014/main" id="{26E9594B-7D55-97DA-31B7-9AEA09268ED8}"/>
              </a:ext>
            </a:extLst>
          </p:cNvPr>
          <p:cNvPicPr>
            <a:picLocks noChangeAspect="1"/>
          </p:cNvPicPr>
          <p:nvPr/>
        </p:nvPicPr>
        <p:blipFill>
          <a:blip r:embed="rId7"/>
          <a:stretch>
            <a:fillRect/>
          </a:stretch>
        </p:blipFill>
        <p:spPr>
          <a:xfrm>
            <a:off x="908728" y="1947826"/>
            <a:ext cx="10370314" cy="4072203"/>
          </a:xfrm>
          <a:prstGeom prst="rect">
            <a:avLst/>
          </a:prstGeom>
        </p:spPr>
      </p:pic>
      <p:pic>
        <p:nvPicPr>
          <p:cNvPr id="9" name="Picture 8">
            <a:extLst>
              <a:ext uri="{FF2B5EF4-FFF2-40B4-BE49-F238E27FC236}">
                <a16:creationId xmlns:a16="http://schemas.microsoft.com/office/drawing/2014/main" id="{242CFF0A-8DA4-2F33-831D-ECD5A8CFEC95}"/>
              </a:ext>
            </a:extLst>
          </p:cNvPr>
          <p:cNvPicPr>
            <a:picLocks noChangeAspect="1"/>
          </p:cNvPicPr>
          <p:nvPr/>
        </p:nvPicPr>
        <p:blipFill>
          <a:blip r:embed="rId8"/>
          <a:stretch>
            <a:fillRect/>
          </a:stretch>
        </p:blipFill>
        <p:spPr>
          <a:xfrm>
            <a:off x="908727" y="1727732"/>
            <a:ext cx="10730743" cy="4292297"/>
          </a:xfrm>
          <a:prstGeom prst="rect">
            <a:avLst/>
          </a:prstGeom>
        </p:spPr>
      </p:pic>
      <p:sp>
        <p:nvSpPr>
          <p:cNvPr id="11" name="TextBox 10">
            <a:extLst>
              <a:ext uri="{FF2B5EF4-FFF2-40B4-BE49-F238E27FC236}">
                <a16:creationId xmlns:a16="http://schemas.microsoft.com/office/drawing/2014/main" id="{AD4CE3C8-8C44-4F59-C6CF-74B66864669E}"/>
              </a:ext>
            </a:extLst>
          </p:cNvPr>
          <p:cNvSpPr txBox="1"/>
          <p:nvPr/>
        </p:nvSpPr>
        <p:spPr>
          <a:xfrm>
            <a:off x="3407283" y="6157911"/>
            <a:ext cx="5377434" cy="492443"/>
          </a:xfrm>
          <a:prstGeom prst="rect">
            <a:avLst/>
          </a:prstGeom>
          <a:noFill/>
        </p:spPr>
        <p:txBody>
          <a:bodyPr wrap="none" rtlCol="0">
            <a:spAutoFit/>
          </a:bodyPr>
          <a:lstStyle/>
          <a:p>
            <a:r>
              <a:rPr lang="en-TR" sz="2600" b="1" dirty="0"/>
              <a:t>Trained end-to-end as a single system</a:t>
            </a:r>
          </a:p>
        </p:txBody>
      </p:sp>
    </p:spTree>
    <p:extLst>
      <p:ext uri="{BB962C8B-B14F-4D97-AF65-F5344CB8AC3E}">
        <p14:creationId xmlns:p14="http://schemas.microsoft.com/office/powerpoint/2010/main" val="2542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Information </a:t>
            </a:r>
            <a:r>
              <a:rPr lang="tr-TR" sz="2400" b="1" dirty="0" err="1">
                <a:solidFill>
                  <a:srgbClr val="8316B5"/>
                </a:solidFill>
                <a:ea typeface="Arial" charset="0"/>
                <a:cs typeface="Arial"/>
              </a:rPr>
              <a:t>Bottleneck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99D4CD11-22B7-C110-32F6-243BE7403A54}"/>
              </a:ext>
            </a:extLst>
          </p:cNvPr>
          <p:cNvPicPr>
            <a:picLocks noChangeAspect="1"/>
          </p:cNvPicPr>
          <p:nvPr/>
        </p:nvPicPr>
        <p:blipFill>
          <a:blip r:embed="rId3"/>
          <a:stretch>
            <a:fillRect/>
          </a:stretch>
        </p:blipFill>
        <p:spPr>
          <a:xfrm>
            <a:off x="1027845" y="1250950"/>
            <a:ext cx="10136310" cy="4356100"/>
          </a:xfrm>
          <a:prstGeom prst="rect">
            <a:avLst/>
          </a:prstGeom>
        </p:spPr>
      </p:pic>
    </p:spTree>
    <p:extLst>
      <p:ext uri="{BB962C8B-B14F-4D97-AF65-F5344CB8AC3E}">
        <p14:creationId xmlns:p14="http://schemas.microsoft.com/office/powerpoint/2010/main" val="2629933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1200329"/>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Sequence-to-Sequence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r>
              <a:rPr lang="tr-TR" sz="2400" b="1" dirty="0">
                <a:solidFill>
                  <a:srgbClr val="8316B5"/>
                </a:solidFill>
                <a:ea typeface="Arial" charset="0"/>
                <a:cs typeface="Arial"/>
              </a:rPr>
              <a:t> </a:t>
            </a:r>
            <a:r>
              <a:rPr lang="tr-TR" sz="2400" b="1" dirty="0" err="1">
                <a:solidFill>
                  <a:srgbClr val="8316B5"/>
                </a:solidFill>
                <a:ea typeface="Arial" charset="0"/>
                <a:cs typeface="Arial"/>
              </a:rPr>
              <a:t>using</a:t>
            </a:r>
            <a:r>
              <a:rPr lang="tr-TR" sz="2400" b="1" dirty="0">
                <a:solidFill>
                  <a:srgbClr val="8316B5"/>
                </a:solidFill>
                <a:ea typeface="Arial" charset="0"/>
                <a:cs typeface="Arial"/>
              </a:rPr>
              <a:t> LSTM </a:t>
            </a:r>
            <a:r>
              <a:rPr lang="tr-TR" sz="2400" b="1" dirty="0" err="1">
                <a:solidFill>
                  <a:srgbClr val="8316B5"/>
                </a:solidFill>
                <a:ea typeface="Arial" charset="0"/>
                <a:cs typeface="Arial"/>
              </a:rPr>
              <a:t>for</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Translation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38086" y="3227042"/>
            <a:ext cx="2315827" cy="492443"/>
          </a:xfrm>
          <a:prstGeom prst="rect">
            <a:avLst/>
          </a:prstGeom>
          <a:noFill/>
        </p:spPr>
        <p:txBody>
          <a:bodyPr wrap="none" rtlCol="0">
            <a:spAutoFit/>
          </a:bodyPr>
          <a:lstStyle/>
          <a:p>
            <a:r>
              <a:rPr lang="en-TR" sz="2600" b="1" dirty="0"/>
              <a:t>CODING TIME!!</a:t>
            </a:r>
          </a:p>
        </p:txBody>
      </p:sp>
      <p:sp>
        <p:nvSpPr>
          <p:cNvPr id="4" name="TextBox 3">
            <a:extLst>
              <a:ext uri="{FF2B5EF4-FFF2-40B4-BE49-F238E27FC236}">
                <a16:creationId xmlns:a16="http://schemas.microsoft.com/office/drawing/2014/main" id="{7E865690-31D3-4F35-3453-C1342B205F0C}"/>
              </a:ext>
            </a:extLst>
          </p:cNvPr>
          <p:cNvSpPr txBox="1"/>
          <p:nvPr/>
        </p:nvSpPr>
        <p:spPr>
          <a:xfrm>
            <a:off x="2445576" y="4211928"/>
            <a:ext cx="9301329" cy="1200329"/>
          </a:xfrm>
          <a:prstGeom prst="rect">
            <a:avLst/>
          </a:prstGeom>
          <a:noFill/>
        </p:spPr>
        <p:txBody>
          <a:bodyPr wrap="none" rtlCol="0">
            <a:spAutoFit/>
          </a:bodyPr>
          <a:lstStyle/>
          <a:p>
            <a:r>
              <a:rPr lang="en-US" dirty="0">
                <a:hlinkClick r:id="rId3"/>
              </a:rPr>
              <a:t>https://www.kaggle.com/datasets/jannesklaas/frenchenglish-bilingual-pairs</a:t>
            </a:r>
            <a:endParaRPr lang="en-US" dirty="0"/>
          </a:p>
          <a:p>
            <a:endParaRPr lang="en-US" dirty="0"/>
          </a:p>
          <a:p>
            <a:r>
              <a:rPr lang="en-US" dirty="0">
                <a:hlinkClick r:id="rId4"/>
              </a:rPr>
              <a:t>https://blog.keras.io/a-ten-minute-introduction-to-sequence-to-sequence-learning-in-keras.html</a:t>
            </a:r>
            <a:r>
              <a:rPr lang="en-US" dirty="0"/>
              <a:t> </a:t>
            </a:r>
          </a:p>
          <a:p>
            <a:endParaRPr lang="en-US" dirty="0"/>
          </a:p>
        </p:txBody>
      </p:sp>
    </p:spTree>
    <p:extLst>
      <p:ext uri="{BB962C8B-B14F-4D97-AF65-F5344CB8AC3E}">
        <p14:creationId xmlns:p14="http://schemas.microsoft.com/office/powerpoint/2010/main" val="1124942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 - </a:t>
            </a:r>
            <a:r>
              <a:rPr lang="tr-TR" sz="2400" b="1" dirty="0" err="1">
                <a:solidFill>
                  <a:srgbClr val="8316B5"/>
                </a:solidFill>
                <a:ea typeface="Arial" charset="0"/>
                <a:cs typeface="Arial"/>
              </a:rPr>
              <a:t>Problems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2363404" cy="1477328"/>
          </a:xfrm>
          <a:prstGeom prst="rect">
            <a:avLst/>
          </a:prstGeom>
          <a:noFill/>
        </p:spPr>
        <p:txBody>
          <a:bodyPr wrap="none" rtlCol="0">
            <a:spAutoFit/>
          </a:bodyPr>
          <a:lstStyle/>
          <a:p>
            <a:r>
              <a:rPr lang="en-TR" dirty="0"/>
              <a:t>1- Takes long time train</a:t>
            </a:r>
          </a:p>
          <a:p>
            <a:endParaRPr lang="en-TR" dirty="0"/>
          </a:p>
          <a:p>
            <a:r>
              <a:rPr lang="en-TR" dirty="0"/>
              <a:t>2-  cannot parallelized</a:t>
            </a:r>
          </a:p>
          <a:p>
            <a:endParaRPr lang="en-TR" dirty="0"/>
          </a:p>
          <a:p>
            <a:r>
              <a:rPr lang="en-TR" dirty="0"/>
              <a:t>3- Cannot remember</a:t>
            </a:r>
          </a:p>
        </p:txBody>
      </p:sp>
    </p:spTree>
    <p:extLst>
      <p:ext uri="{BB962C8B-B14F-4D97-AF65-F5344CB8AC3E}">
        <p14:creationId xmlns:p14="http://schemas.microsoft.com/office/powerpoint/2010/main" val="243906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050" name="Picture 2" descr="Transformers, Explained: Understand the Model Behind GPT-3, BERT, and T5">
            <a:extLst>
              <a:ext uri="{FF2B5EF4-FFF2-40B4-BE49-F238E27FC236}">
                <a16:creationId xmlns:a16="http://schemas.microsoft.com/office/drawing/2014/main" id="{9C202BFC-6908-3A26-C956-CA829CA7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489" y="1835150"/>
            <a:ext cx="5667022"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1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grpSp>
        <p:nvGrpSpPr>
          <p:cNvPr id="8" name="Group 7">
            <a:extLst>
              <a:ext uri="{FF2B5EF4-FFF2-40B4-BE49-F238E27FC236}">
                <a16:creationId xmlns:a16="http://schemas.microsoft.com/office/drawing/2014/main" id="{B4FEF718-963B-B92E-DEEB-F0F3F635A271}"/>
              </a:ext>
            </a:extLst>
          </p:cNvPr>
          <p:cNvGrpSpPr/>
          <p:nvPr/>
        </p:nvGrpSpPr>
        <p:grpSpPr>
          <a:xfrm>
            <a:off x="1426431" y="1193786"/>
            <a:ext cx="8412853" cy="4470428"/>
            <a:chOff x="914367" y="623041"/>
            <a:chExt cx="8412853" cy="4470428"/>
          </a:xfrm>
        </p:grpSpPr>
        <p:pic>
          <p:nvPicPr>
            <p:cNvPr id="3" name="Picture 2">
              <a:extLst>
                <a:ext uri="{FF2B5EF4-FFF2-40B4-BE49-F238E27FC236}">
                  <a16:creationId xmlns:a16="http://schemas.microsoft.com/office/drawing/2014/main" id="{856B128E-A3FD-D7CD-7CBE-EE8701642310}"/>
                </a:ext>
              </a:extLst>
            </p:cNvPr>
            <p:cNvPicPr>
              <a:picLocks noChangeAspect="1"/>
            </p:cNvPicPr>
            <p:nvPr/>
          </p:nvPicPr>
          <p:blipFill>
            <a:blip r:embed="rId4"/>
            <a:stretch>
              <a:fillRect/>
            </a:stretch>
          </p:blipFill>
          <p:spPr>
            <a:xfrm>
              <a:off x="914367" y="623041"/>
              <a:ext cx="7620848" cy="4470428"/>
            </a:xfrm>
            <a:prstGeom prst="rect">
              <a:avLst/>
            </a:prstGeom>
          </p:spPr>
        </p:pic>
        <p:pic>
          <p:nvPicPr>
            <p:cNvPr id="7" name="Picture 6">
              <a:extLst>
                <a:ext uri="{FF2B5EF4-FFF2-40B4-BE49-F238E27FC236}">
                  <a16:creationId xmlns:a16="http://schemas.microsoft.com/office/drawing/2014/main" id="{ACF410FB-862A-80B9-5679-F64B591708FB}"/>
                </a:ext>
              </a:extLst>
            </p:cNvPr>
            <p:cNvPicPr>
              <a:picLocks noChangeAspect="1"/>
            </p:cNvPicPr>
            <p:nvPr/>
          </p:nvPicPr>
          <p:blipFill>
            <a:blip r:embed="rId5"/>
            <a:stretch>
              <a:fillRect/>
            </a:stretch>
          </p:blipFill>
          <p:spPr>
            <a:xfrm>
              <a:off x="8535215" y="623041"/>
              <a:ext cx="792005" cy="4470428"/>
            </a:xfrm>
            <a:prstGeom prst="rect">
              <a:avLst/>
            </a:prstGeom>
          </p:spPr>
        </p:pic>
      </p:grpSp>
    </p:spTree>
    <p:extLst>
      <p:ext uri="{BB962C8B-B14F-4D97-AF65-F5344CB8AC3E}">
        <p14:creationId xmlns:p14="http://schemas.microsoft.com/office/powerpoint/2010/main" val="1192355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074" name="Picture 2" descr="Diagram of a Transformer">
            <a:extLst>
              <a:ext uri="{FF2B5EF4-FFF2-40B4-BE49-F238E27FC236}">
                <a16:creationId xmlns:a16="http://schemas.microsoft.com/office/drawing/2014/main" id="{AAEAA598-3BAC-34F9-7643-7CE0D2582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4"/>
          <a:stretch/>
        </p:blipFill>
        <p:spPr bwMode="auto">
          <a:xfrm>
            <a:off x="2781300" y="811770"/>
            <a:ext cx="4326969" cy="5569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31CACE-89C8-5333-5A84-F2B730801161}"/>
              </a:ext>
            </a:extLst>
          </p:cNvPr>
          <p:cNvSpPr txBox="1"/>
          <p:nvPr/>
        </p:nvSpPr>
        <p:spPr>
          <a:xfrm>
            <a:off x="8128000" y="1778000"/>
            <a:ext cx="2585964" cy="1754326"/>
          </a:xfrm>
          <a:prstGeom prst="rect">
            <a:avLst/>
          </a:prstGeom>
          <a:noFill/>
        </p:spPr>
        <p:txBody>
          <a:bodyPr wrap="none" rtlCol="0">
            <a:spAutoFit/>
          </a:bodyPr>
          <a:lstStyle/>
          <a:p>
            <a:pPr algn="l">
              <a:buFont typeface="+mj-lt"/>
              <a:buAutoNum type="arabicPeriod"/>
            </a:pPr>
            <a:r>
              <a:rPr lang="en-US" b="0" i="0" dirty="0">
                <a:solidFill>
                  <a:srgbClr val="212121"/>
                </a:solidFill>
                <a:effectLst/>
                <a:latin typeface="Open Sans" panose="020B0606030504020204" pitchFamily="34" charset="0"/>
              </a:rPr>
              <a:t>Positional Encodings</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Attention</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Self-Attention</a:t>
            </a:r>
          </a:p>
          <a:p>
            <a:endParaRPr lang="en-TR" dirty="0"/>
          </a:p>
        </p:txBody>
      </p:sp>
    </p:spTree>
    <p:extLst>
      <p:ext uri="{BB962C8B-B14F-4D97-AF65-F5344CB8AC3E}">
        <p14:creationId xmlns:p14="http://schemas.microsoft.com/office/powerpoint/2010/main" val="96889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50733417-A903-BF7F-D15D-2469FA36A512}"/>
              </a:ext>
            </a:extLst>
          </p:cNvPr>
          <p:cNvSpPr txBox="1"/>
          <p:nvPr/>
        </p:nvSpPr>
        <p:spPr>
          <a:xfrm>
            <a:off x="1060417" y="1225034"/>
            <a:ext cx="2603500" cy="369332"/>
          </a:xfrm>
          <a:prstGeom prst="rect">
            <a:avLst/>
          </a:prstGeom>
          <a:noFill/>
        </p:spPr>
        <p:txBody>
          <a:bodyPr wrap="square">
            <a:spAutoFit/>
          </a:bodyPr>
          <a:lstStyle/>
          <a:p>
            <a:pPr algn="l"/>
            <a:r>
              <a:rPr lang="en-US" b="1" i="0" dirty="0">
                <a:solidFill>
                  <a:srgbClr val="212121"/>
                </a:solidFill>
                <a:effectLst/>
                <a:latin typeface="Raleway" panose="020F0502020204030204" pitchFamily="34" charset="0"/>
              </a:rPr>
              <a:t>Positional Encodings</a:t>
            </a:r>
          </a:p>
        </p:txBody>
      </p:sp>
      <p:pic>
        <p:nvPicPr>
          <p:cNvPr id="7" name="Picture 6">
            <a:extLst>
              <a:ext uri="{FF2B5EF4-FFF2-40B4-BE49-F238E27FC236}">
                <a16:creationId xmlns:a16="http://schemas.microsoft.com/office/drawing/2014/main" id="{1CBEBEB0-64E1-9855-BC6F-1DAAFD6D8DDD}"/>
              </a:ext>
            </a:extLst>
          </p:cNvPr>
          <p:cNvPicPr>
            <a:picLocks noChangeAspect="1"/>
          </p:cNvPicPr>
          <p:nvPr/>
        </p:nvPicPr>
        <p:blipFill>
          <a:blip r:embed="rId3"/>
          <a:stretch>
            <a:fillRect/>
          </a:stretch>
        </p:blipFill>
        <p:spPr>
          <a:xfrm>
            <a:off x="2214783" y="1813783"/>
            <a:ext cx="7747000" cy="3784600"/>
          </a:xfrm>
          <a:prstGeom prst="rect">
            <a:avLst/>
          </a:prstGeom>
        </p:spPr>
      </p:pic>
    </p:spTree>
    <p:extLst>
      <p:ext uri="{BB962C8B-B14F-4D97-AF65-F5344CB8AC3E}">
        <p14:creationId xmlns:p14="http://schemas.microsoft.com/office/powerpoint/2010/main" val="88299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8" name="Picture 7">
            <a:extLst>
              <a:ext uri="{FF2B5EF4-FFF2-40B4-BE49-F238E27FC236}">
                <a16:creationId xmlns:a16="http://schemas.microsoft.com/office/drawing/2014/main" id="{5BC4CDBD-8E7A-BCFC-F90D-635925CC4E6F}"/>
              </a:ext>
            </a:extLst>
          </p:cNvPr>
          <p:cNvPicPr>
            <a:picLocks noChangeAspect="1"/>
          </p:cNvPicPr>
          <p:nvPr/>
        </p:nvPicPr>
        <p:blipFill>
          <a:blip r:embed="rId3"/>
          <a:stretch>
            <a:fillRect/>
          </a:stretch>
        </p:blipFill>
        <p:spPr>
          <a:xfrm>
            <a:off x="2063717" y="1649995"/>
            <a:ext cx="7772400" cy="3781500"/>
          </a:xfrm>
          <a:prstGeom prst="rect">
            <a:avLst/>
          </a:prstGeom>
        </p:spPr>
      </p:pic>
      <p:sp>
        <p:nvSpPr>
          <p:cNvPr id="3" name="Rectangle 2">
            <a:extLst>
              <a:ext uri="{FF2B5EF4-FFF2-40B4-BE49-F238E27FC236}">
                <a16:creationId xmlns:a16="http://schemas.microsoft.com/office/drawing/2014/main" id="{B8269DC9-0EF6-9D23-5EEF-3DEA0AC1C68A}"/>
              </a:ext>
            </a:extLst>
          </p:cNvPr>
          <p:cNvSpPr/>
          <p:nvPr/>
        </p:nvSpPr>
        <p:spPr>
          <a:xfrm>
            <a:off x="1784317" y="1538737"/>
            <a:ext cx="3124200" cy="57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50733417-A903-BF7F-D15D-2469FA36A512}"/>
              </a:ext>
            </a:extLst>
          </p:cNvPr>
          <p:cNvSpPr txBox="1"/>
          <p:nvPr/>
        </p:nvSpPr>
        <p:spPr>
          <a:xfrm>
            <a:off x="2355817" y="1649995"/>
            <a:ext cx="2603500" cy="369332"/>
          </a:xfrm>
          <a:prstGeom prst="rect">
            <a:avLst/>
          </a:prstGeom>
          <a:noFill/>
        </p:spPr>
        <p:txBody>
          <a:bodyPr wrap="square">
            <a:spAutoFit/>
          </a:bodyPr>
          <a:lstStyle/>
          <a:p>
            <a:pPr algn="l"/>
            <a:r>
              <a:rPr lang="en-US" b="1" i="0" dirty="0">
                <a:solidFill>
                  <a:srgbClr val="212121"/>
                </a:solidFill>
                <a:effectLst/>
                <a:latin typeface="Raleway" panose="020F0502020204030204" pitchFamily="34" charset="0"/>
              </a:rPr>
              <a:t>Positional Encodings</a:t>
            </a:r>
          </a:p>
        </p:txBody>
      </p:sp>
    </p:spTree>
    <p:extLst>
      <p:ext uri="{BB962C8B-B14F-4D97-AF65-F5344CB8AC3E}">
        <p14:creationId xmlns:p14="http://schemas.microsoft.com/office/powerpoint/2010/main" val="1460110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Positional</a:t>
            </a:r>
            <a:r>
              <a:rPr lang="tr-TR" sz="2400" b="1" dirty="0">
                <a:solidFill>
                  <a:srgbClr val="8316B5"/>
                </a:solidFill>
                <a:ea typeface="Arial" charset="0"/>
                <a:cs typeface="Arial"/>
              </a:rPr>
              <a:t> </a:t>
            </a:r>
            <a:r>
              <a:rPr lang="tr-TR" sz="2400" b="1" dirty="0" err="1">
                <a:solidFill>
                  <a:srgbClr val="8316B5"/>
                </a:solidFill>
                <a:ea typeface="Arial" charset="0"/>
                <a:cs typeface="Arial"/>
              </a:rPr>
              <a:t>Encodings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59E1760-E7E2-A7E2-7542-EAF6CF17F1D7}"/>
              </a:ext>
            </a:extLst>
          </p:cNvPr>
          <p:cNvPicPr>
            <a:picLocks noChangeAspect="1"/>
          </p:cNvPicPr>
          <p:nvPr/>
        </p:nvPicPr>
        <p:blipFill>
          <a:blip r:embed="rId3"/>
          <a:stretch>
            <a:fillRect/>
          </a:stretch>
        </p:blipFill>
        <p:spPr>
          <a:xfrm>
            <a:off x="1642754" y="1257683"/>
            <a:ext cx="9297965" cy="4523732"/>
          </a:xfrm>
          <a:prstGeom prst="rect">
            <a:avLst/>
          </a:prstGeom>
        </p:spPr>
      </p:pic>
    </p:spTree>
    <p:extLst>
      <p:ext uri="{BB962C8B-B14F-4D97-AF65-F5344CB8AC3E}">
        <p14:creationId xmlns:p14="http://schemas.microsoft.com/office/powerpoint/2010/main" val="2382006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4452D766-7F46-3BA3-F10E-3B88F74B8937}"/>
              </a:ext>
            </a:extLst>
          </p:cNvPr>
          <p:cNvSpPr txBox="1"/>
          <p:nvPr/>
        </p:nvSpPr>
        <p:spPr>
          <a:xfrm>
            <a:off x="1320800" y="1295400"/>
            <a:ext cx="2720168" cy="430887"/>
          </a:xfrm>
          <a:prstGeom prst="rect">
            <a:avLst/>
          </a:prstGeom>
          <a:noFill/>
        </p:spPr>
        <p:txBody>
          <a:bodyPr wrap="none" rtlCol="0">
            <a:spAutoFit/>
          </a:bodyPr>
          <a:lstStyle/>
          <a:p>
            <a:r>
              <a:rPr lang="en-TR" sz="2200" b="1" dirty="0"/>
              <a:t>Attention Mechanism</a:t>
            </a:r>
          </a:p>
        </p:txBody>
      </p:sp>
      <p:pic>
        <p:nvPicPr>
          <p:cNvPr id="6" name="Picture 5">
            <a:extLst>
              <a:ext uri="{FF2B5EF4-FFF2-40B4-BE49-F238E27FC236}">
                <a16:creationId xmlns:a16="http://schemas.microsoft.com/office/drawing/2014/main" id="{D618ECE8-3552-328A-8637-9E973B002BD2}"/>
              </a:ext>
            </a:extLst>
          </p:cNvPr>
          <p:cNvPicPr>
            <a:picLocks noChangeAspect="1"/>
          </p:cNvPicPr>
          <p:nvPr/>
        </p:nvPicPr>
        <p:blipFill>
          <a:blip r:embed="rId3"/>
          <a:stretch>
            <a:fillRect/>
          </a:stretch>
        </p:blipFill>
        <p:spPr>
          <a:xfrm>
            <a:off x="943531" y="1726287"/>
            <a:ext cx="3111500" cy="4724400"/>
          </a:xfrm>
          <a:prstGeom prst="rect">
            <a:avLst/>
          </a:prstGeom>
        </p:spPr>
      </p:pic>
      <p:sp>
        <p:nvSpPr>
          <p:cNvPr id="7" name="TextBox 6">
            <a:extLst>
              <a:ext uri="{FF2B5EF4-FFF2-40B4-BE49-F238E27FC236}">
                <a16:creationId xmlns:a16="http://schemas.microsoft.com/office/drawing/2014/main" id="{E37ABC23-A4F4-0489-156B-C9C5831932DD}"/>
              </a:ext>
            </a:extLst>
          </p:cNvPr>
          <p:cNvSpPr txBox="1"/>
          <p:nvPr/>
        </p:nvSpPr>
        <p:spPr>
          <a:xfrm>
            <a:off x="5372100" y="1574800"/>
            <a:ext cx="3942361" cy="369332"/>
          </a:xfrm>
          <a:prstGeom prst="rect">
            <a:avLst/>
          </a:prstGeom>
          <a:noFill/>
        </p:spPr>
        <p:txBody>
          <a:bodyPr wrap="none" rtlCol="0">
            <a:spAutoFit/>
          </a:bodyPr>
          <a:lstStyle/>
          <a:p>
            <a:r>
              <a:rPr lang="en-TR" dirty="0"/>
              <a:t>Who is this Game of Thrones character?</a:t>
            </a:r>
          </a:p>
        </p:txBody>
      </p:sp>
      <p:sp>
        <p:nvSpPr>
          <p:cNvPr id="8" name="TextBox 7">
            <a:extLst>
              <a:ext uri="{FF2B5EF4-FFF2-40B4-BE49-F238E27FC236}">
                <a16:creationId xmlns:a16="http://schemas.microsoft.com/office/drawing/2014/main" id="{AAE5A396-D6DD-F254-AD4C-51DAD40F9C8D}"/>
              </a:ext>
            </a:extLst>
          </p:cNvPr>
          <p:cNvSpPr txBox="1"/>
          <p:nvPr/>
        </p:nvSpPr>
        <p:spPr>
          <a:xfrm>
            <a:off x="5118100" y="2185989"/>
            <a:ext cx="4921475" cy="369332"/>
          </a:xfrm>
          <a:prstGeom prst="rect">
            <a:avLst/>
          </a:prstGeom>
          <a:noFill/>
        </p:spPr>
        <p:txBody>
          <a:bodyPr wrap="none" rtlCol="0">
            <a:spAutoFit/>
          </a:bodyPr>
          <a:lstStyle/>
          <a:p>
            <a:r>
              <a:rPr lang="en-TR" dirty="0"/>
              <a:t>She faced her enemies and whispered - DRACARYS</a:t>
            </a:r>
          </a:p>
        </p:txBody>
      </p:sp>
      <p:pic>
        <p:nvPicPr>
          <p:cNvPr id="9" name="Picture 8">
            <a:extLst>
              <a:ext uri="{FF2B5EF4-FFF2-40B4-BE49-F238E27FC236}">
                <a16:creationId xmlns:a16="http://schemas.microsoft.com/office/drawing/2014/main" id="{EF7C6D7C-D06E-4EAE-9812-D5582EA082F5}"/>
              </a:ext>
            </a:extLst>
          </p:cNvPr>
          <p:cNvPicPr>
            <a:picLocks noChangeAspect="1"/>
          </p:cNvPicPr>
          <p:nvPr/>
        </p:nvPicPr>
        <p:blipFill>
          <a:blip r:embed="rId4"/>
          <a:stretch>
            <a:fillRect/>
          </a:stretch>
        </p:blipFill>
        <p:spPr>
          <a:xfrm>
            <a:off x="4516056" y="2977258"/>
            <a:ext cx="7010400" cy="1041400"/>
          </a:xfrm>
          <a:prstGeom prst="rect">
            <a:avLst/>
          </a:prstGeom>
        </p:spPr>
      </p:pic>
      <p:pic>
        <p:nvPicPr>
          <p:cNvPr id="7170" name="Picture 2" descr="Daenerys Targaryen - YouTube">
            <a:extLst>
              <a:ext uri="{FF2B5EF4-FFF2-40B4-BE49-F238E27FC236}">
                <a16:creationId xmlns:a16="http://schemas.microsoft.com/office/drawing/2014/main" id="{16CDFA88-E210-E8D5-CFDB-DB421A6EE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673" y="4313530"/>
            <a:ext cx="2197166" cy="219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17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070CEF8A-E4C9-32CA-32B4-BE5C13E4A8AD}"/>
              </a:ext>
            </a:extLst>
          </p:cNvPr>
          <p:cNvPicPr>
            <a:picLocks noChangeAspect="1"/>
          </p:cNvPicPr>
          <p:nvPr/>
        </p:nvPicPr>
        <p:blipFill rotWithShape="1">
          <a:blip r:embed="rId3"/>
          <a:srcRect t="30216" b="20120"/>
          <a:stretch/>
        </p:blipFill>
        <p:spPr>
          <a:xfrm>
            <a:off x="524431" y="4919173"/>
            <a:ext cx="4988597" cy="1858139"/>
          </a:xfrm>
          <a:prstGeom prst="rect">
            <a:avLst/>
          </a:prstGeom>
        </p:spPr>
      </p:pic>
      <p:pic>
        <p:nvPicPr>
          <p:cNvPr id="7" name="Picture 6">
            <a:extLst>
              <a:ext uri="{FF2B5EF4-FFF2-40B4-BE49-F238E27FC236}">
                <a16:creationId xmlns:a16="http://schemas.microsoft.com/office/drawing/2014/main" id="{86E7BBC8-F5A8-3E15-F292-B9173798052D}"/>
              </a:ext>
            </a:extLst>
          </p:cNvPr>
          <p:cNvPicPr>
            <a:picLocks noChangeAspect="1"/>
          </p:cNvPicPr>
          <p:nvPr/>
        </p:nvPicPr>
        <p:blipFill rotWithShape="1">
          <a:blip r:embed="rId4"/>
          <a:srcRect t="38617" b="27669"/>
          <a:stretch/>
        </p:blipFill>
        <p:spPr>
          <a:xfrm>
            <a:off x="6227838" y="5182289"/>
            <a:ext cx="5439731" cy="1375434"/>
          </a:xfrm>
          <a:prstGeom prst="rect">
            <a:avLst/>
          </a:prstGeom>
        </p:spPr>
      </p:pic>
      <p:sp>
        <p:nvSpPr>
          <p:cNvPr id="8" name="TextBox 7">
            <a:extLst>
              <a:ext uri="{FF2B5EF4-FFF2-40B4-BE49-F238E27FC236}">
                <a16:creationId xmlns:a16="http://schemas.microsoft.com/office/drawing/2014/main" id="{A6F806C7-68DC-1F6E-C4F4-974C9260C7AD}"/>
              </a:ext>
            </a:extLst>
          </p:cNvPr>
          <p:cNvSpPr txBox="1"/>
          <p:nvPr/>
        </p:nvSpPr>
        <p:spPr>
          <a:xfrm>
            <a:off x="1384300" y="1115551"/>
            <a:ext cx="9007659" cy="369332"/>
          </a:xfrm>
          <a:prstGeom prst="rect">
            <a:avLst/>
          </a:prstGeom>
          <a:noFill/>
        </p:spPr>
        <p:txBody>
          <a:bodyPr wrap="none" rtlCol="0">
            <a:spAutoFit/>
          </a:bodyPr>
          <a:lstStyle/>
          <a:p>
            <a:r>
              <a:rPr lang="en-US" dirty="0"/>
              <a:t>H</a:t>
            </a:r>
            <a:r>
              <a:rPr lang="en-TR" dirty="0"/>
              <a:t>e went to the </a:t>
            </a:r>
            <a:r>
              <a:rPr lang="en-TR" dirty="0">
                <a:solidFill>
                  <a:schemeClr val="accent1">
                    <a:lumMod val="60000"/>
                    <a:lumOff val="40000"/>
                  </a:schemeClr>
                </a:solidFill>
              </a:rPr>
              <a:t>bank</a:t>
            </a:r>
            <a:r>
              <a:rPr lang="en-TR" dirty="0"/>
              <a:t> and learned of his empty account, after he went to a river </a:t>
            </a:r>
            <a:r>
              <a:rPr lang="en-TR" dirty="0">
                <a:solidFill>
                  <a:schemeClr val="bg2">
                    <a:lumMod val="75000"/>
                  </a:schemeClr>
                </a:solidFill>
              </a:rPr>
              <a:t>bank</a:t>
            </a:r>
            <a:r>
              <a:rPr lang="en-TR" dirty="0"/>
              <a:t> and cried</a:t>
            </a:r>
          </a:p>
        </p:txBody>
      </p:sp>
      <p:pic>
        <p:nvPicPr>
          <p:cNvPr id="9" name="Picture 8">
            <a:extLst>
              <a:ext uri="{FF2B5EF4-FFF2-40B4-BE49-F238E27FC236}">
                <a16:creationId xmlns:a16="http://schemas.microsoft.com/office/drawing/2014/main" id="{1038A207-2656-C1B1-A792-A2C2BF133BDA}"/>
              </a:ext>
            </a:extLst>
          </p:cNvPr>
          <p:cNvPicPr>
            <a:picLocks noChangeAspect="1"/>
          </p:cNvPicPr>
          <p:nvPr/>
        </p:nvPicPr>
        <p:blipFill>
          <a:blip r:embed="rId5"/>
          <a:stretch>
            <a:fillRect/>
          </a:stretch>
        </p:blipFill>
        <p:spPr>
          <a:xfrm>
            <a:off x="2608726" y="1520203"/>
            <a:ext cx="1446305" cy="1157044"/>
          </a:xfrm>
          <a:prstGeom prst="rect">
            <a:avLst/>
          </a:prstGeom>
        </p:spPr>
      </p:pic>
      <p:pic>
        <p:nvPicPr>
          <p:cNvPr id="11" name="Picture 10">
            <a:extLst>
              <a:ext uri="{FF2B5EF4-FFF2-40B4-BE49-F238E27FC236}">
                <a16:creationId xmlns:a16="http://schemas.microsoft.com/office/drawing/2014/main" id="{E7622ED1-A5B5-C1FC-4C58-E15B59F58DEB}"/>
              </a:ext>
            </a:extLst>
          </p:cNvPr>
          <p:cNvPicPr>
            <a:picLocks noChangeAspect="1"/>
          </p:cNvPicPr>
          <p:nvPr/>
        </p:nvPicPr>
        <p:blipFill>
          <a:blip r:embed="rId6"/>
          <a:stretch>
            <a:fillRect/>
          </a:stretch>
        </p:blipFill>
        <p:spPr>
          <a:xfrm>
            <a:off x="7729756" y="1669280"/>
            <a:ext cx="1853518" cy="1157044"/>
          </a:xfrm>
          <a:prstGeom prst="rect">
            <a:avLst/>
          </a:prstGeom>
        </p:spPr>
      </p:pic>
      <p:sp>
        <p:nvSpPr>
          <p:cNvPr id="12" name="Block Arc 11">
            <a:extLst>
              <a:ext uri="{FF2B5EF4-FFF2-40B4-BE49-F238E27FC236}">
                <a16:creationId xmlns:a16="http://schemas.microsoft.com/office/drawing/2014/main" id="{8C71FC47-B927-C392-635B-E264649039BE}"/>
              </a:ext>
            </a:extLst>
          </p:cNvPr>
          <p:cNvSpPr/>
          <p:nvPr/>
        </p:nvSpPr>
        <p:spPr>
          <a:xfrm>
            <a:off x="3200545" y="915165"/>
            <a:ext cx="2887738" cy="356124"/>
          </a:xfrm>
          <a:prstGeom prst="blockArc">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TR">
              <a:solidFill>
                <a:schemeClr val="tx1"/>
              </a:solidFill>
            </a:endParaRPr>
          </a:p>
        </p:txBody>
      </p:sp>
      <p:sp>
        <p:nvSpPr>
          <p:cNvPr id="13" name="Block Arc 12">
            <a:extLst>
              <a:ext uri="{FF2B5EF4-FFF2-40B4-BE49-F238E27FC236}">
                <a16:creationId xmlns:a16="http://schemas.microsoft.com/office/drawing/2014/main" id="{E2A41750-9C0E-D858-8B0E-1CFF736B820A}"/>
              </a:ext>
            </a:extLst>
          </p:cNvPr>
          <p:cNvSpPr/>
          <p:nvPr/>
        </p:nvSpPr>
        <p:spPr>
          <a:xfrm rot="10800000">
            <a:off x="8459477" y="1271289"/>
            <a:ext cx="582923" cy="323389"/>
          </a:xfrm>
          <a:prstGeom prst="blockArc">
            <a:avLst>
              <a:gd name="adj1" fmla="val 10843136"/>
              <a:gd name="adj2" fmla="val 0"/>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TR">
              <a:solidFill>
                <a:schemeClr val="tx1"/>
              </a:solidFill>
            </a:endParaRPr>
          </a:p>
        </p:txBody>
      </p:sp>
      <p:pic>
        <p:nvPicPr>
          <p:cNvPr id="14" name="Picture 13">
            <a:extLst>
              <a:ext uri="{FF2B5EF4-FFF2-40B4-BE49-F238E27FC236}">
                <a16:creationId xmlns:a16="http://schemas.microsoft.com/office/drawing/2014/main" id="{9B2BE498-E8C8-ABC7-F873-DF755392E939}"/>
              </a:ext>
            </a:extLst>
          </p:cNvPr>
          <p:cNvPicPr>
            <a:picLocks noChangeAspect="1"/>
          </p:cNvPicPr>
          <p:nvPr/>
        </p:nvPicPr>
        <p:blipFill>
          <a:blip r:embed="rId7"/>
          <a:stretch>
            <a:fillRect/>
          </a:stretch>
        </p:blipFill>
        <p:spPr>
          <a:xfrm>
            <a:off x="996950" y="3505201"/>
            <a:ext cx="4686300" cy="1193800"/>
          </a:xfrm>
          <a:prstGeom prst="rect">
            <a:avLst/>
          </a:prstGeom>
        </p:spPr>
      </p:pic>
      <p:pic>
        <p:nvPicPr>
          <p:cNvPr id="15" name="Picture 14">
            <a:extLst>
              <a:ext uri="{FF2B5EF4-FFF2-40B4-BE49-F238E27FC236}">
                <a16:creationId xmlns:a16="http://schemas.microsoft.com/office/drawing/2014/main" id="{3994C08D-4A77-F216-E867-5CADBE502DF9}"/>
              </a:ext>
            </a:extLst>
          </p:cNvPr>
          <p:cNvPicPr>
            <a:picLocks noChangeAspect="1"/>
          </p:cNvPicPr>
          <p:nvPr/>
        </p:nvPicPr>
        <p:blipFill>
          <a:blip r:embed="rId8"/>
          <a:stretch>
            <a:fillRect/>
          </a:stretch>
        </p:blipFill>
        <p:spPr>
          <a:xfrm>
            <a:off x="6837374" y="3751650"/>
            <a:ext cx="4686300" cy="1080631"/>
          </a:xfrm>
          <a:prstGeom prst="rect">
            <a:avLst/>
          </a:prstGeom>
        </p:spPr>
      </p:pic>
      <p:sp>
        <p:nvSpPr>
          <p:cNvPr id="16" name="TextBox 15">
            <a:extLst>
              <a:ext uri="{FF2B5EF4-FFF2-40B4-BE49-F238E27FC236}">
                <a16:creationId xmlns:a16="http://schemas.microsoft.com/office/drawing/2014/main" id="{175484D3-0289-C4D0-B18B-3CAE1280397C}"/>
              </a:ext>
            </a:extLst>
          </p:cNvPr>
          <p:cNvSpPr txBox="1"/>
          <p:nvPr/>
        </p:nvSpPr>
        <p:spPr>
          <a:xfrm>
            <a:off x="1155700" y="2971800"/>
            <a:ext cx="1296702" cy="430887"/>
          </a:xfrm>
          <a:prstGeom prst="rect">
            <a:avLst/>
          </a:prstGeom>
          <a:noFill/>
        </p:spPr>
        <p:txBody>
          <a:bodyPr wrap="none" rtlCol="0">
            <a:spAutoFit/>
          </a:bodyPr>
          <a:lstStyle/>
          <a:p>
            <a:r>
              <a:rPr lang="en-TR" sz="2200" b="1" dirty="0"/>
              <a:t>Attention</a:t>
            </a:r>
          </a:p>
        </p:txBody>
      </p:sp>
      <p:sp>
        <p:nvSpPr>
          <p:cNvPr id="18" name="TextBox 17">
            <a:extLst>
              <a:ext uri="{FF2B5EF4-FFF2-40B4-BE49-F238E27FC236}">
                <a16:creationId xmlns:a16="http://schemas.microsoft.com/office/drawing/2014/main" id="{1DC4507C-5022-4659-72DE-B28F8A92598E}"/>
              </a:ext>
            </a:extLst>
          </p:cNvPr>
          <p:cNvSpPr txBox="1"/>
          <p:nvPr/>
        </p:nvSpPr>
        <p:spPr>
          <a:xfrm>
            <a:off x="7081405" y="2977579"/>
            <a:ext cx="1945917" cy="430887"/>
          </a:xfrm>
          <a:prstGeom prst="rect">
            <a:avLst/>
          </a:prstGeom>
          <a:noFill/>
        </p:spPr>
        <p:txBody>
          <a:bodyPr wrap="none" rtlCol="0">
            <a:spAutoFit/>
          </a:bodyPr>
          <a:lstStyle/>
          <a:p>
            <a:r>
              <a:rPr lang="en-TR" sz="2200" b="1" dirty="0"/>
              <a:t>Self - Attention</a:t>
            </a:r>
          </a:p>
        </p:txBody>
      </p:sp>
    </p:spTree>
    <p:extLst>
      <p:ext uri="{BB962C8B-B14F-4D97-AF65-F5344CB8AC3E}">
        <p14:creationId xmlns:p14="http://schemas.microsoft.com/office/powerpoint/2010/main" val="255056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 </a:t>
            </a:r>
            <a:r>
              <a:rPr lang="tr-TR" sz="2400" b="1" dirty="0" err="1">
                <a:solidFill>
                  <a:srgbClr val="8316B5"/>
                </a:solidFill>
                <a:ea typeface="Arial" charset="0"/>
                <a:cs typeface="Arial"/>
              </a:rPr>
              <a:t>Attention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166D2978-4B53-E93C-95B2-1841BB2D8EE7}"/>
              </a:ext>
            </a:extLst>
          </p:cNvPr>
          <p:cNvSpPr txBox="1"/>
          <p:nvPr/>
        </p:nvSpPr>
        <p:spPr>
          <a:xfrm>
            <a:off x="3048000" y="2967335"/>
            <a:ext cx="6096000" cy="1200329"/>
          </a:xfrm>
          <a:prstGeom prst="rect">
            <a:avLst/>
          </a:prstGeom>
          <a:noFill/>
        </p:spPr>
        <p:txBody>
          <a:bodyPr wrap="square">
            <a:spAutoFit/>
          </a:bodyPr>
          <a:lstStyle/>
          <a:p>
            <a:r>
              <a:rPr lang="en-TR" dirty="0">
                <a:hlinkClick r:id="rId3"/>
              </a:rPr>
              <a:t>https://colab.research.google.com/github/tensorflow/tensor2tensor/blob/master/tensor2tensor/notebooks/hello_t2t.ipynb#scrollTo=OJKU36QAfqOC</a:t>
            </a:r>
            <a:r>
              <a:rPr lang="en-TR" dirty="0"/>
              <a:t> </a:t>
            </a:r>
          </a:p>
          <a:p>
            <a:r>
              <a:rPr lang="tr-TR" dirty="0"/>
              <a:t> </a:t>
            </a:r>
            <a:endParaRPr lang="en-TR" dirty="0"/>
          </a:p>
        </p:txBody>
      </p:sp>
    </p:spTree>
    <p:extLst>
      <p:ext uri="{BB962C8B-B14F-4D97-AF65-F5344CB8AC3E}">
        <p14:creationId xmlns:p14="http://schemas.microsoft.com/office/powerpoint/2010/main" val="160046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r>
              <a:rPr lang="tr-TR" sz="2400" b="1" dirty="0">
                <a:solidFill>
                  <a:srgbClr val="8316B5"/>
                </a:solidFill>
                <a:ea typeface="Arial" charset="0"/>
                <a:cs typeface="Arial"/>
              </a:rPr>
              <a:t> </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5D543CEC-262D-D827-2AA2-84C80D9CC86E}"/>
              </a:ext>
            </a:extLst>
          </p:cNvPr>
          <p:cNvSpPr txBox="1"/>
          <p:nvPr/>
        </p:nvSpPr>
        <p:spPr>
          <a:xfrm>
            <a:off x="1117600" y="1130300"/>
            <a:ext cx="3129511" cy="430887"/>
          </a:xfrm>
          <a:prstGeom prst="rect">
            <a:avLst/>
          </a:prstGeom>
          <a:noFill/>
        </p:spPr>
        <p:txBody>
          <a:bodyPr wrap="none" rtlCol="0">
            <a:spAutoFit/>
          </a:bodyPr>
          <a:lstStyle/>
          <a:p>
            <a:r>
              <a:rPr lang="en-TR" sz="2200" b="1" dirty="0"/>
              <a:t>The Transformer Encoder</a:t>
            </a:r>
          </a:p>
        </p:txBody>
      </p:sp>
      <p:pic>
        <p:nvPicPr>
          <p:cNvPr id="4" name="Picture 3">
            <a:extLst>
              <a:ext uri="{FF2B5EF4-FFF2-40B4-BE49-F238E27FC236}">
                <a16:creationId xmlns:a16="http://schemas.microsoft.com/office/drawing/2014/main" id="{722F07F6-298D-3E8E-06B8-1C6756DB8521}"/>
              </a:ext>
            </a:extLst>
          </p:cNvPr>
          <p:cNvPicPr>
            <a:picLocks noChangeAspect="1"/>
          </p:cNvPicPr>
          <p:nvPr/>
        </p:nvPicPr>
        <p:blipFill>
          <a:blip r:embed="rId3"/>
          <a:stretch>
            <a:fillRect/>
          </a:stretch>
        </p:blipFill>
        <p:spPr>
          <a:xfrm>
            <a:off x="665711" y="1624243"/>
            <a:ext cx="4741272" cy="4836097"/>
          </a:xfrm>
          <a:prstGeom prst="rect">
            <a:avLst/>
          </a:prstGeom>
        </p:spPr>
      </p:pic>
      <p:sp>
        <p:nvSpPr>
          <p:cNvPr id="6" name="TextBox 5">
            <a:extLst>
              <a:ext uri="{FF2B5EF4-FFF2-40B4-BE49-F238E27FC236}">
                <a16:creationId xmlns:a16="http://schemas.microsoft.com/office/drawing/2014/main" id="{4102EE32-F2FE-27CA-A3DA-8B0504001FD7}"/>
              </a:ext>
            </a:extLst>
          </p:cNvPr>
          <p:cNvSpPr txBox="1"/>
          <p:nvPr/>
        </p:nvSpPr>
        <p:spPr>
          <a:xfrm>
            <a:off x="6785019" y="976719"/>
            <a:ext cx="3014415" cy="2031325"/>
          </a:xfrm>
          <a:prstGeom prst="rect">
            <a:avLst/>
          </a:prstGeom>
          <a:noFill/>
        </p:spPr>
        <p:txBody>
          <a:bodyPr wrap="none" rtlCol="0">
            <a:spAutoFit/>
          </a:bodyPr>
          <a:lstStyle/>
          <a:p>
            <a:pPr marL="285750" indent="-285750">
              <a:buFont typeface="Arial" panose="020B0604020202020204" pitchFamily="34" charset="0"/>
              <a:buChar char="•"/>
            </a:pPr>
            <a:r>
              <a:rPr lang="en-TR" dirty="0"/>
              <a:t>Residual / skip connections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Layer normalization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Dropout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a:t>
            </a:r>
          </a:p>
        </p:txBody>
      </p:sp>
      <p:sp>
        <p:nvSpPr>
          <p:cNvPr id="7" name="TextBox 6">
            <a:extLst>
              <a:ext uri="{FF2B5EF4-FFF2-40B4-BE49-F238E27FC236}">
                <a16:creationId xmlns:a16="http://schemas.microsoft.com/office/drawing/2014/main" id="{6339ECB7-2D79-44DA-98BB-DA62C00ABB38}"/>
              </a:ext>
            </a:extLst>
          </p:cNvPr>
          <p:cNvSpPr txBox="1"/>
          <p:nvPr/>
        </p:nvSpPr>
        <p:spPr>
          <a:xfrm>
            <a:off x="6477000" y="4533900"/>
            <a:ext cx="5994400" cy="646331"/>
          </a:xfrm>
          <a:prstGeom prst="rect">
            <a:avLst/>
          </a:prstGeom>
          <a:noFill/>
        </p:spPr>
        <p:txBody>
          <a:bodyPr wrap="square" rtlCol="0">
            <a:spAutoFit/>
          </a:bodyPr>
          <a:lstStyle/>
          <a:p>
            <a:r>
              <a:rPr lang="en-TR" dirty="0"/>
              <a:t>Peki bununla nasıl classification yapıcaz?</a:t>
            </a:r>
          </a:p>
          <a:p>
            <a:endParaRPr lang="en-TR" dirty="0"/>
          </a:p>
        </p:txBody>
      </p:sp>
    </p:spTree>
    <p:extLst>
      <p:ext uri="{BB962C8B-B14F-4D97-AF65-F5344CB8AC3E}">
        <p14:creationId xmlns:p14="http://schemas.microsoft.com/office/powerpoint/2010/main" val="96169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3BA4F90-06E4-F9C8-9A31-B97F23C9B432}"/>
              </a:ext>
            </a:extLst>
          </p:cNvPr>
          <p:cNvSpPr txBox="1"/>
          <p:nvPr/>
        </p:nvSpPr>
        <p:spPr>
          <a:xfrm>
            <a:off x="1409700" y="1892300"/>
            <a:ext cx="6894580" cy="1200329"/>
          </a:xfrm>
          <a:prstGeom prst="rect">
            <a:avLst/>
          </a:prstGeom>
          <a:noFill/>
        </p:spPr>
        <p:txBody>
          <a:bodyPr wrap="none" rtlCol="0">
            <a:spAutoFit/>
          </a:bodyPr>
          <a:lstStyle/>
          <a:p>
            <a:pPr marL="342900" indent="-342900">
              <a:buFont typeface="+mj-lt"/>
              <a:buAutoNum type="arabicPeriod"/>
            </a:pPr>
            <a:r>
              <a:rPr lang="en-TR" dirty="0"/>
              <a:t>Computationally intense </a:t>
            </a:r>
          </a:p>
          <a:p>
            <a:pPr marL="342900" indent="-342900">
              <a:buFont typeface="+mj-lt"/>
              <a:buAutoNum type="arabicPeriod"/>
            </a:pPr>
            <a:r>
              <a:rPr lang="en-TR" dirty="0"/>
              <a:t>Input must have a fixed number of tokens</a:t>
            </a:r>
          </a:p>
          <a:p>
            <a:pPr marL="800100" lvl="1" indent="-342900">
              <a:buFont typeface="+mj-lt"/>
              <a:buAutoNum type="arabicPeriod"/>
            </a:pPr>
            <a:r>
              <a:rPr lang="en-TR" dirty="0"/>
              <a:t>Because the number of position embeddings needs to be finite</a:t>
            </a:r>
          </a:p>
          <a:p>
            <a:pPr marL="800100" lvl="1" indent="-342900">
              <a:buFont typeface="+mj-lt"/>
              <a:buAutoNum type="arabicPeriod"/>
            </a:pPr>
            <a:r>
              <a:rPr lang="en-TR" dirty="0"/>
              <a:t>All inputs are truncated or padded to e.g. 512 tokens</a:t>
            </a:r>
          </a:p>
        </p:txBody>
      </p:sp>
    </p:spTree>
    <p:extLst>
      <p:ext uri="{BB962C8B-B14F-4D97-AF65-F5344CB8AC3E}">
        <p14:creationId xmlns:p14="http://schemas.microsoft.com/office/powerpoint/2010/main" val="398610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EE17E664-423B-E67D-42E3-5625584A5903}"/>
              </a:ext>
            </a:extLst>
          </p:cNvPr>
          <p:cNvSpPr txBox="1"/>
          <p:nvPr/>
        </p:nvSpPr>
        <p:spPr>
          <a:xfrm>
            <a:off x="1096272" y="1219200"/>
            <a:ext cx="6206058" cy="3416320"/>
          </a:xfrm>
          <a:prstGeom prst="rect">
            <a:avLst/>
          </a:prstGeom>
          <a:noFill/>
        </p:spPr>
        <p:txBody>
          <a:bodyPr wrap="none" rtlCol="0">
            <a:spAutoFit/>
          </a:bodyPr>
          <a:lstStyle/>
          <a:p>
            <a:pPr marL="285750" indent="-285750">
              <a:buFont typeface="Arial" panose="020B0604020202020204" pitchFamily="34" charset="0"/>
              <a:buChar char="•"/>
            </a:pPr>
            <a:r>
              <a:rPr lang="en-TR" dirty="0"/>
              <a:t>Many NLP tasks require common knowledge about language:</a:t>
            </a:r>
          </a:p>
          <a:p>
            <a:pPr marL="742950" lvl="1" indent="-285750">
              <a:buFont typeface="Arial" panose="020B0604020202020204" pitchFamily="34" charset="0"/>
              <a:buChar char="•"/>
            </a:pPr>
            <a:r>
              <a:rPr lang="en-US" dirty="0"/>
              <a:t>S</a:t>
            </a:r>
            <a:r>
              <a:rPr lang="en-TR" dirty="0"/>
              <a:t>entiment classification</a:t>
            </a:r>
          </a:p>
          <a:p>
            <a:pPr marL="742950" lvl="1" indent="-285750">
              <a:buFont typeface="Arial" panose="020B0604020202020204" pitchFamily="34" charset="0"/>
              <a:buChar char="•"/>
            </a:pPr>
            <a:r>
              <a:rPr lang="en-US" dirty="0"/>
              <a:t>N</a:t>
            </a:r>
            <a:r>
              <a:rPr lang="en-TR" dirty="0"/>
              <a:t>amed entity recognation</a:t>
            </a:r>
          </a:p>
          <a:p>
            <a:pPr marL="742950" lvl="1" indent="-285750">
              <a:buFont typeface="Arial" panose="020B0604020202020204" pitchFamily="34" charset="0"/>
              <a:buChar char="•"/>
            </a:pPr>
            <a:r>
              <a:rPr lang="en-US" dirty="0"/>
              <a:t>Q</a:t>
            </a:r>
            <a:r>
              <a:rPr lang="en-TR" dirty="0"/>
              <a:t>uestion answering</a:t>
            </a:r>
          </a:p>
          <a:p>
            <a:pPr marL="742950" lvl="1" indent="-285750">
              <a:buFont typeface="Arial" panose="020B0604020202020204" pitchFamily="34" charset="0"/>
              <a:buChar char="•"/>
            </a:pPr>
            <a:r>
              <a:rPr lang="en-US" dirty="0"/>
              <a:t>M</a:t>
            </a:r>
            <a:r>
              <a:rPr lang="en-TR" dirty="0"/>
              <a:t>achine trasnlation</a:t>
            </a:r>
          </a:p>
          <a:p>
            <a:pPr marL="742950" lvl="1" indent="-285750">
              <a:buFont typeface="Arial" panose="020B0604020202020204" pitchFamily="34" charset="0"/>
              <a:buChar char="•"/>
            </a:pPr>
            <a:r>
              <a:rPr lang="en-TR" dirty="0"/>
              <a:t>…</a:t>
            </a:r>
          </a:p>
          <a:p>
            <a:pPr marL="742950" lvl="1"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Unlabeled data is abundant, labeled data is limited</a:t>
            </a:r>
          </a:p>
          <a:p>
            <a:pPr marL="285750" indent="-285750">
              <a:buFont typeface="Arial" panose="020B0604020202020204" pitchFamily="34" charset="0"/>
              <a:buChar char="•"/>
            </a:pPr>
            <a:r>
              <a:rPr lang="en-TR" dirty="0"/>
              <a:t>Sequential paradigm : pre-training + fine-tuning</a:t>
            </a:r>
          </a:p>
          <a:p>
            <a:pPr marL="742950" lvl="1" indent="-285750">
              <a:buFont typeface="Arial" panose="020B0604020202020204" pitchFamily="34" charset="0"/>
              <a:buChar char="•"/>
            </a:pPr>
            <a:r>
              <a:rPr lang="en-US" dirty="0"/>
              <a:t>P</a:t>
            </a:r>
            <a:r>
              <a:rPr lang="en-TR" dirty="0"/>
              <a:t>re-training : usually LM</a:t>
            </a:r>
          </a:p>
          <a:p>
            <a:pPr marL="742950" lvl="1" indent="-285750">
              <a:buFont typeface="Arial" panose="020B0604020202020204" pitchFamily="34" charset="0"/>
              <a:buChar char="•"/>
            </a:pPr>
            <a:r>
              <a:rPr lang="en-US" dirty="0"/>
              <a:t>F</a:t>
            </a:r>
            <a:r>
              <a:rPr lang="en-TR" dirty="0"/>
              <a:t>ine-tuning : any “target” tast</a:t>
            </a:r>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1651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Transfer learning and Transformer models (ML Tech Talks) - </a:t>
            </a:r>
            <a:r>
              <a:rPr lang="en-US" sz="1050" b="1" i="0" dirty="0" err="1">
                <a:solidFill>
                  <a:srgbClr val="0F0F0F"/>
                </a:solidFill>
                <a:effectLst/>
                <a:latin typeface="YouTube Sans"/>
              </a:rPr>
              <a:t>Tensorflow</a:t>
            </a:r>
            <a:r>
              <a:rPr lang="en-US" sz="1050" dirty="0"/>
              <a: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E0FD2A5-5A93-C13B-7A47-D46B2A92F360}"/>
              </a:ext>
            </a:extLst>
          </p:cNvPr>
          <p:cNvPicPr>
            <a:picLocks noChangeAspect="1"/>
          </p:cNvPicPr>
          <p:nvPr/>
        </p:nvPicPr>
        <p:blipFill>
          <a:blip r:embed="rId3"/>
          <a:stretch>
            <a:fillRect/>
          </a:stretch>
        </p:blipFill>
        <p:spPr>
          <a:xfrm>
            <a:off x="1645920" y="886701"/>
            <a:ext cx="9365742" cy="5175365"/>
          </a:xfrm>
          <a:prstGeom prst="rect">
            <a:avLst/>
          </a:prstGeom>
        </p:spPr>
      </p:pic>
    </p:spTree>
    <p:extLst>
      <p:ext uri="{BB962C8B-B14F-4D97-AF65-F5344CB8AC3E}">
        <p14:creationId xmlns:p14="http://schemas.microsoft.com/office/powerpoint/2010/main" val="158200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2A26CB-AA4D-59F3-9DFF-95C34F19410C}"/>
              </a:ext>
            </a:extLst>
          </p:cNvPr>
          <p:cNvPicPr>
            <a:picLocks noChangeAspect="1"/>
          </p:cNvPicPr>
          <p:nvPr/>
        </p:nvPicPr>
        <p:blipFill>
          <a:blip r:embed="rId3"/>
          <a:stretch>
            <a:fillRect/>
          </a:stretch>
        </p:blipFill>
        <p:spPr>
          <a:xfrm>
            <a:off x="547286" y="796018"/>
            <a:ext cx="11097427" cy="5452382"/>
          </a:xfrm>
          <a:prstGeom prst="rect">
            <a:avLst/>
          </a:prstGeom>
        </p:spPr>
      </p:pic>
    </p:spTree>
    <p:extLst>
      <p:ext uri="{BB962C8B-B14F-4D97-AF65-F5344CB8AC3E}">
        <p14:creationId xmlns:p14="http://schemas.microsoft.com/office/powerpoint/2010/main" val="101790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B4CD0447-251B-5392-D3D3-AD50A209EB7D}"/>
              </a:ext>
            </a:extLst>
          </p:cNvPr>
          <p:cNvPicPr>
            <a:picLocks noChangeAspect="1"/>
          </p:cNvPicPr>
          <p:nvPr/>
        </p:nvPicPr>
        <p:blipFill>
          <a:blip r:embed="rId3"/>
          <a:stretch>
            <a:fillRect/>
          </a:stretch>
        </p:blipFill>
        <p:spPr>
          <a:xfrm>
            <a:off x="1162249" y="1257683"/>
            <a:ext cx="9867502" cy="4848095"/>
          </a:xfrm>
          <a:prstGeom prst="rect">
            <a:avLst/>
          </a:prstGeom>
        </p:spPr>
      </p:pic>
    </p:spTree>
    <p:extLst>
      <p:ext uri="{BB962C8B-B14F-4D97-AF65-F5344CB8AC3E}">
        <p14:creationId xmlns:p14="http://schemas.microsoft.com/office/powerpoint/2010/main" val="4204245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C5D695-C1DD-AE83-40F2-71F2524E4B8E}"/>
              </a:ext>
            </a:extLst>
          </p:cNvPr>
          <p:cNvPicPr>
            <a:picLocks noChangeAspect="1"/>
          </p:cNvPicPr>
          <p:nvPr/>
        </p:nvPicPr>
        <p:blipFill>
          <a:blip r:embed="rId3"/>
          <a:stretch>
            <a:fillRect/>
          </a:stretch>
        </p:blipFill>
        <p:spPr>
          <a:xfrm>
            <a:off x="1026555" y="1207748"/>
            <a:ext cx="9923384" cy="4875552"/>
          </a:xfrm>
          <a:prstGeom prst="rect">
            <a:avLst/>
          </a:prstGeom>
        </p:spPr>
      </p:pic>
    </p:spTree>
    <p:extLst>
      <p:ext uri="{BB962C8B-B14F-4D97-AF65-F5344CB8AC3E}">
        <p14:creationId xmlns:p14="http://schemas.microsoft.com/office/powerpoint/2010/main" val="1659316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8F441D28-3E61-59C5-3A25-CB0DC09A451B}"/>
              </a:ext>
            </a:extLst>
          </p:cNvPr>
          <p:cNvSpPr txBox="1"/>
          <p:nvPr/>
        </p:nvSpPr>
        <p:spPr>
          <a:xfrm>
            <a:off x="1524000" y="2057400"/>
            <a:ext cx="6083300" cy="1754326"/>
          </a:xfrm>
          <a:prstGeom prst="rect">
            <a:avLst/>
          </a:prstGeom>
          <a:noFill/>
        </p:spPr>
        <p:txBody>
          <a:bodyPr wrap="square" rtlCol="0">
            <a:spAutoFit/>
          </a:bodyPr>
          <a:lstStyle/>
          <a:p>
            <a:r>
              <a:rPr lang="en-TR" dirty="0"/>
              <a:t>BERT is a Transformer Encoder trained on Wikipedia</a:t>
            </a:r>
          </a:p>
          <a:p>
            <a:endParaRPr lang="en-TR" dirty="0"/>
          </a:p>
          <a:p>
            <a:r>
              <a:rPr lang="en-TR" dirty="0"/>
              <a:t>Readily available for download on:</a:t>
            </a:r>
          </a:p>
          <a:p>
            <a:pPr marL="285750" indent="-285750">
              <a:buFont typeface="Arial" panose="020B0604020202020204" pitchFamily="34" charset="0"/>
              <a:buChar char="•"/>
            </a:pPr>
            <a:r>
              <a:rPr lang="en-TR" dirty="0"/>
              <a:t>English (24 different sizes)</a:t>
            </a:r>
          </a:p>
          <a:p>
            <a:pPr marL="285750" indent="-285750">
              <a:buFont typeface="Arial" panose="020B0604020202020204" pitchFamily="34" charset="0"/>
              <a:buChar char="•"/>
            </a:pPr>
            <a:r>
              <a:rPr lang="en-TR" dirty="0"/>
              <a:t>Chinese</a:t>
            </a:r>
          </a:p>
          <a:p>
            <a:pPr marL="285750" indent="-285750">
              <a:buFont typeface="Arial" panose="020B0604020202020204" pitchFamily="34" charset="0"/>
              <a:buChar char="•"/>
            </a:pPr>
            <a:r>
              <a:rPr lang="en-TR" dirty="0"/>
              <a:t>Multilingual (104 languages)</a:t>
            </a:r>
          </a:p>
        </p:txBody>
      </p:sp>
      <p:pic>
        <p:nvPicPr>
          <p:cNvPr id="4" name="Picture 3">
            <a:extLst>
              <a:ext uri="{FF2B5EF4-FFF2-40B4-BE49-F238E27FC236}">
                <a16:creationId xmlns:a16="http://schemas.microsoft.com/office/drawing/2014/main" id="{722C314F-75A4-AC0D-68B0-92D8E90B181F}"/>
              </a:ext>
            </a:extLst>
          </p:cNvPr>
          <p:cNvPicPr>
            <a:picLocks noChangeAspect="1"/>
          </p:cNvPicPr>
          <p:nvPr/>
        </p:nvPicPr>
        <p:blipFill>
          <a:blip r:embed="rId3"/>
          <a:stretch>
            <a:fillRect/>
          </a:stretch>
        </p:blipFill>
        <p:spPr>
          <a:xfrm>
            <a:off x="8299450" y="2033726"/>
            <a:ext cx="2120900" cy="609600"/>
          </a:xfrm>
          <a:prstGeom prst="rect">
            <a:avLst/>
          </a:prstGeom>
        </p:spPr>
      </p:pic>
    </p:spTree>
    <p:extLst>
      <p:ext uri="{BB962C8B-B14F-4D97-AF65-F5344CB8AC3E}">
        <p14:creationId xmlns:p14="http://schemas.microsoft.com/office/powerpoint/2010/main" val="1358209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EBB27CA4-2694-28E5-0269-3F6B3C2E949E}"/>
              </a:ext>
            </a:extLst>
          </p:cNvPr>
          <p:cNvPicPr>
            <a:picLocks noChangeAspect="1"/>
          </p:cNvPicPr>
          <p:nvPr/>
        </p:nvPicPr>
        <p:blipFill>
          <a:blip r:embed="rId3"/>
          <a:stretch>
            <a:fillRect/>
          </a:stretch>
        </p:blipFill>
        <p:spPr>
          <a:xfrm>
            <a:off x="1080441" y="1509308"/>
            <a:ext cx="10031117" cy="4851241"/>
          </a:xfrm>
          <a:prstGeom prst="rect">
            <a:avLst/>
          </a:prstGeom>
        </p:spPr>
      </p:pic>
    </p:spTree>
    <p:extLst>
      <p:ext uri="{BB962C8B-B14F-4D97-AF65-F5344CB8AC3E}">
        <p14:creationId xmlns:p14="http://schemas.microsoft.com/office/powerpoint/2010/main" val="192503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38F1BFB-9197-A434-5C22-A8C0C062C361}"/>
              </a:ext>
            </a:extLst>
          </p:cNvPr>
          <p:cNvPicPr>
            <a:picLocks noChangeAspect="1"/>
          </p:cNvPicPr>
          <p:nvPr/>
        </p:nvPicPr>
        <p:blipFill>
          <a:blip r:embed="rId3"/>
          <a:stretch>
            <a:fillRect/>
          </a:stretch>
        </p:blipFill>
        <p:spPr>
          <a:xfrm>
            <a:off x="1503269" y="1623608"/>
            <a:ext cx="9558431" cy="4622641"/>
          </a:xfrm>
          <a:prstGeom prst="rect">
            <a:avLst/>
          </a:prstGeom>
        </p:spPr>
      </p:pic>
    </p:spTree>
    <p:extLst>
      <p:ext uri="{BB962C8B-B14F-4D97-AF65-F5344CB8AC3E}">
        <p14:creationId xmlns:p14="http://schemas.microsoft.com/office/powerpoint/2010/main" val="304787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5A1BB44-AC55-B738-61B1-16EB4436D08A}"/>
              </a:ext>
            </a:extLst>
          </p:cNvPr>
          <p:cNvPicPr>
            <a:picLocks noChangeAspect="1"/>
          </p:cNvPicPr>
          <p:nvPr/>
        </p:nvPicPr>
        <p:blipFill>
          <a:blip r:embed="rId3"/>
          <a:stretch>
            <a:fillRect/>
          </a:stretch>
        </p:blipFill>
        <p:spPr>
          <a:xfrm>
            <a:off x="2152650" y="1966428"/>
            <a:ext cx="6235700" cy="3937000"/>
          </a:xfrm>
          <a:prstGeom prst="rect">
            <a:avLst/>
          </a:prstGeom>
        </p:spPr>
      </p:pic>
      <p:pic>
        <p:nvPicPr>
          <p:cNvPr id="4" name="Picture 3">
            <a:extLst>
              <a:ext uri="{FF2B5EF4-FFF2-40B4-BE49-F238E27FC236}">
                <a16:creationId xmlns:a16="http://schemas.microsoft.com/office/drawing/2014/main" id="{49128181-88DA-6C10-394D-E6DD2D93E2E7}"/>
              </a:ext>
            </a:extLst>
          </p:cNvPr>
          <p:cNvPicPr>
            <a:picLocks noChangeAspect="1"/>
          </p:cNvPicPr>
          <p:nvPr/>
        </p:nvPicPr>
        <p:blipFill>
          <a:blip r:embed="rId4"/>
          <a:stretch>
            <a:fillRect/>
          </a:stretch>
        </p:blipFill>
        <p:spPr>
          <a:xfrm>
            <a:off x="806450" y="1642578"/>
            <a:ext cx="3517900" cy="647700"/>
          </a:xfrm>
          <a:prstGeom prst="rect">
            <a:avLst/>
          </a:prstGeom>
        </p:spPr>
      </p:pic>
    </p:spTree>
    <p:extLst>
      <p:ext uri="{BB962C8B-B14F-4D97-AF65-F5344CB8AC3E}">
        <p14:creationId xmlns:p14="http://schemas.microsoft.com/office/powerpoint/2010/main" val="97133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F49DDA9E-062F-ABC6-70D8-43111099E43B}"/>
              </a:ext>
            </a:extLst>
          </p:cNvPr>
          <p:cNvPicPr>
            <a:picLocks noChangeAspect="1"/>
          </p:cNvPicPr>
          <p:nvPr/>
        </p:nvPicPr>
        <p:blipFill>
          <a:blip r:embed="rId3"/>
          <a:stretch>
            <a:fillRect/>
          </a:stretch>
        </p:blipFill>
        <p:spPr>
          <a:xfrm>
            <a:off x="1600200" y="1303506"/>
            <a:ext cx="8801100" cy="5346806"/>
          </a:xfrm>
          <a:prstGeom prst="rect">
            <a:avLst/>
          </a:prstGeom>
        </p:spPr>
      </p:pic>
    </p:spTree>
    <p:extLst>
      <p:ext uri="{BB962C8B-B14F-4D97-AF65-F5344CB8AC3E}">
        <p14:creationId xmlns:p14="http://schemas.microsoft.com/office/powerpoint/2010/main" val="2999070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8674" name="Picture 2" descr="BERT in Search: Visa Example">
            <a:extLst>
              <a:ext uri="{FF2B5EF4-FFF2-40B4-BE49-F238E27FC236}">
                <a16:creationId xmlns:a16="http://schemas.microsoft.com/office/drawing/2014/main" id="{8C374173-C1C6-E1D5-A27E-F40CA8DF2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22" y="2332503"/>
            <a:ext cx="5723670" cy="3577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54398B-91C3-3087-9CA6-8D5E92D408BE}"/>
              </a:ext>
            </a:extLst>
          </p:cNvPr>
          <p:cNvPicPr>
            <a:picLocks noChangeAspect="1"/>
          </p:cNvPicPr>
          <p:nvPr/>
        </p:nvPicPr>
        <p:blipFill>
          <a:blip r:embed="rId4"/>
          <a:stretch>
            <a:fillRect/>
          </a:stretch>
        </p:blipFill>
        <p:spPr>
          <a:xfrm>
            <a:off x="6586814" y="2332503"/>
            <a:ext cx="5063569" cy="3266477"/>
          </a:xfrm>
          <a:prstGeom prst="rect">
            <a:avLst/>
          </a:prstGeom>
        </p:spPr>
      </p:pic>
    </p:spTree>
    <p:extLst>
      <p:ext uri="{BB962C8B-B14F-4D97-AF65-F5344CB8AC3E}">
        <p14:creationId xmlns:p14="http://schemas.microsoft.com/office/powerpoint/2010/main" val="419255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73070F9-6DA4-4960-11EB-F605FA071AC6}"/>
              </a:ext>
            </a:extLst>
          </p:cNvPr>
          <p:cNvPicPr>
            <a:picLocks noChangeAspect="1"/>
          </p:cNvPicPr>
          <p:nvPr/>
        </p:nvPicPr>
        <p:blipFill>
          <a:blip r:embed="rId3"/>
          <a:stretch>
            <a:fillRect/>
          </a:stretch>
        </p:blipFill>
        <p:spPr>
          <a:xfrm>
            <a:off x="3649883" y="1687028"/>
            <a:ext cx="4876800" cy="4495800"/>
          </a:xfrm>
          <a:prstGeom prst="rect">
            <a:avLst/>
          </a:prstGeom>
        </p:spPr>
      </p:pic>
    </p:spTree>
    <p:extLst>
      <p:ext uri="{BB962C8B-B14F-4D97-AF65-F5344CB8AC3E}">
        <p14:creationId xmlns:p14="http://schemas.microsoft.com/office/powerpoint/2010/main" val="216543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8430EF1-C102-952A-19F4-82488CA41F3C}"/>
              </a:ext>
            </a:extLst>
          </p:cNvPr>
          <p:cNvPicPr>
            <a:picLocks noChangeAspect="1"/>
          </p:cNvPicPr>
          <p:nvPr/>
        </p:nvPicPr>
        <p:blipFill rotWithShape="1">
          <a:blip r:embed="rId3"/>
          <a:srcRect r="21320"/>
          <a:stretch/>
        </p:blipFill>
        <p:spPr>
          <a:xfrm>
            <a:off x="5528450" y="1365504"/>
            <a:ext cx="5211650" cy="3660242"/>
          </a:xfrm>
          <a:prstGeom prst="rect">
            <a:avLst/>
          </a:prstGeom>
        </p:spPr>
      </p:pic>
      <p:sp>
        <p:nvSpPr>
          <p:cNvPr id="6" name="TextBox 5">
            <a:extLst>
              <a:ext uri="{FF2B5EF4-FFF2-40B4-BE49-F238E27FC236}">
                <a16:creationId xmlns:a16="http://schemas.microsoft.com/office/drawing/2014/main" id="{56D8C8DF-3FC0-C260-E18C-B70070C60B26}"/>
              </a:ext>
            </a:extLst>
          </p:cNvPr>
          <p:cNvSpPr txBox="1"/>
          <p:nvPr/>
        </p:nvSpPr>
        <p:spPr>
          <a:xfrm>
            <a:off x="1024128" y="1365504"/>
            <a:ext cx="1747273" cy="492443"/>
          </a:xfrm>
          <a:prstGeom prst="rect">
            <a:avLst/>
          </a:prstGeom>
          <a:noFill/>
        </p:spPr>
        <p:txBody>
          <a:bodyPr wrap="none" rtlCol="0">
            <a:spAutoFit/>
          </a:bodyPr>
          <a:lstStyle/>
          <a:p>
            <a:r>
              <a:rPr lang="en-TR" sz="2600" dirty="0">
                <a:solidFill>
                  <a:srgbClr val="F09C3D"/>
                </a:solidFill>
              </a:rPr>
              <a:t>Advantages</a:t>
            </a:r>
          </a:p>
        </p:txBody>
      </p:sp>
      <p:sp>
        <p:nvSpPr>
          <p:cNvPr id="11" name="TextBox 10">
            <a:extLst>
              <a:ext uri="{FF2B5EF4-FFF2-40B4-BE49-F238E27FC236}">
                <a16:creationId xmlns:a16="http://schemas.microsoft.com/office/drawing/2014/main" id="{1A1A6FF1-680A-9C3A-A0C5-F6732D2665FA}"/>
              </a:ext>
            </a:extLst>
          </p:cNvPr>
          <p:cNvSpPr txBox="1"/>
          <p:nvPr/>
        </p:nvSpPr>
        <p:spPr>
          <a:xfrm>
            <a:off x="963168" y="2218944"/>
            <a:ext cx="3621441" cy="923330"/>
          </a:xfrm>
          <a:prstGeom prst="rect">
            <a:avLst/>
          </a:prstGeom>
          <a:noFill/>
        </p:spPr>
        <p:txBody>
          <a:bodyPr wrap="none" rtlCol="0">
            <a:spAutoFit/>
          </a:bodyPr>
          <a:lstStyle/>
          <a:p>
            <a:pPr marL="285750" indent="-285750">
              <a:buFont typeface="Arial" panose="020B0604020202020204" pitchFamily="34" charset="0"/>
              <a:buChar char="•"/>
            </a:pPr>
            <a:r>
              <a:rPr lang="en-US" dirty="0"/>
              <a:t>Efficient Representation of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Contextual Word Embeddings</a:t>
            </a:r>
          </a:p>
        </p:txBody>
      </p:sp>
    </p:spTree>
    <p:extLst>
      <p:ext uri="{BB962C8B-B14F-4D97-AF65-F5344CB8AC3E}">
        <p14:creationId xmlns:p14="http://schemas.microsoft.com/office/powerpoint/2010/main" val="146396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46995CB-DAAF-94B2-9888-99EB08B67C07}"/>
              </a:ext>
            </a:extLst>
          </p:cNvPr>
          <p:cNvPicPr>
            <a:picLocks noChangeAspect="1"/>
          </p:cNvPicPr>
          <p:nvPr/>
        </p:nvPicPr>
        <p:blipFill>
          <a:blip r:embed="rId3"/>
          <a:stretch>
            <a:fillRect/>
          </a:stretch>
        </p:blipFill>
        <p:spPr>
          <a:xfrm>
            <a:off x="2178843" y="1600284"/>
            <a:ext cx="7834313" cy="4178300"/>
          </a:xfrm>
          <a:prstGeom prst="rect">
            <a:avLst/>
          </a:prstGeom>
        </p:spPr>
      </p:pic>
      <p:pic>
        <p:nvPicPr>
          <p:cNvPr id="4" name="Picture 3">
            <a:extLst>
              <a:ext uri="{FF2B5EF4-FFF2-40B4-BE49-F238E27FC236}">
                <a16:creationId xmlns:a16="http://schemas.microsoft.com/office/drawing/2014/main" id="{879E4A2C-EAD1-F973-FD55-018E6FB130A0}"/>
              </a:ext>
            </a:extLst>
          </p:cNvPr>
          <p:cNvPicPr>
            <a:picLocks noChangeAspect="1"/>
          </p:cNvPicPr>
          <p:nvPr/>
        </p:nvPicPr>
        <p:blipFill>
          <a:blip r:embed="rId4"/>
          <a:stretch>
            <a:fillRect/>
          </a:stretch>
        </p:blipFill>
        <p:spPr>
          <a:xfrm>
            <a:off x="7232650" y="2891028"/>
            <a:ext cx="4319878" cy="3886284"/>
          </a:xfrm>
          <a:prstGeom prst="rect">
            <a:avLst/>
          </a:prstGeom>
        </p:spPr>
      </p:pic>
    </p:spTree>
    <p:extLst>
      <p:ext uri="{BB962C8B-B14F-4D97-AF65-F5344CB8AC3E}">
        <p14:creationId xmlns:p14="http://schemas.microsoft.com/office/powerpoint/2010/main" val="29704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A8965BD-0CD2-2002-76C3-28215886E32D}"/>
              </a:ext>
            </a:extLst>
          </p:cNvPr>
          <p:cNvPicPr>
            <a:picLocks noChangeAspect="1"/>
          </p:cNvPicPr>
          <p:nvPr/>
        </p:nvPicPr>
        <p:blipFill>
          <a:blip r:embed="rId3"/>
          <a:stretch>
            <a:fillRect/>
          </a:stretch>
        </p:blipFill>
        <p:spPr>
          <a:xfrm>
            <a:off x="685799" y="1441470"/>
            <a:ext cx="10611601" cy="2087527"/>
          </a:xfrm>
          <a:prstGeom prst="rect">
            <a:avLst/>
          </a:prstGeom>
        </p:spPr>
      </p:pic>
      <p:pic>
        <p:nvPicPr>
          <p:cNvPr id="4" name="Picture 3">
            <a:extLst>
              <a:ext uri="{FF2B5EF4-FFF2-40B4-BE49-F238E27FC236}">
                <a16:creationId xmlns:a16="http://schemas.microsoft.com/office/drawing/2014/main" id="{E7EF792E-4A39-FFFA-3B57-D28F085B1A6F}"/>
              </a:ext>
            </a:extLst>
          </p:cNvPr>
          <p:cNvPicPr>
            <a:picLocks noChangeAspect="1"/>
          </p:cNvPicPr>
          <p:nvPr/>
        </p:nvPicPr>
        <p:blipFill>
          <a:blip r:embed="rId4"/>
          <a:stretch>
            <a:fillRect/>
          </a:stretch>
        </p:blipFill>
        <p:spPr>
          <a:xfrm>
            <a:off x="4731956" y="4041946"/>
            <a:ext cx="3289300" cy="1968500"/>
          </a:xfrm>
          <a:prstGeom prst="rect">
            <a:avLst/>
          </a:prstGeom>
        </p:spPr>
      </p:pic>
    </p:spTree>
    <p:extLst>
      <p:ext uri="{BB962C8B-B14F-4D97-AF65-F5344CB8AC3E}">
        <p14:creationId xmlns:p14="http://schemas.microsoft.com/office/powerpoint/2010/main" val="202106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6" name="Picture 5">
            <a:extLst>
              <a:ext uri="{FF2B5EF4-FFF2-40B4-BE49-F238E27FC236}">
                <a16:creationId xmlns:a16="http://schemas.microsoft.com/office/drawing/2014/main" id="{5D569970-8BAD-1053-BCAE-2D43D5D0FEF0}"/>
              </a:ext>
            </a:extLst>
          </p:cNvPr>
          <p:cNvPicPr>
            <a:picLocks noChangeAspect="1"/>
          </p:cNvPicPr>
          <p:nvPr/>
        </p:nvPicPr>
        <p:blipFill>
          <a:blip r:embed="rId3"/>
          <a:stretch>
            <a:fillRect/>
          </a:stretch>
        </p:blipFill>
        <p:spPr>
          <a:xfrm>
            <a:off x="916264" y="3127914"/>
            <a:ext cx="3848100" cy="1200476"/>
          </a:xfrm>
          <a:prstGeom prst="rect">
            <a:avLst/>
          </a:prstGeom>
        </p:spPr>
      </p:pic>
      <p:pic>
        <p:nvPicPr>
          <p:cNvPr id="7" name="Picture 6">
            <a:extLst>
              <a:ext uri="{FF2B5EF4-FFF2-40B4-BE49-F238E27FC236}">
                <a16:creationId xmlns:a16="http://schemas.microsoft.com/office/drawing/2014/main" id="{5B6E3235-910E-2DC0-8063-8F1F0D382E22}"/>
              </a:ext>
            </a:extLst>
          </p:cNvPr>
          <p:cNvPicPr>
            <a:picLocks noChangeAspect="1"/>
          </p:cNvPicPr>
          <p:nvPr/>
        </p:nvPicPr>
        <p:blipFill>
          <a:blip r:embed="rId4"/>
          <a:stretch>
            <a:fillRect/>
          </a:stretch>
        </p:blipFill>
        <p:spPr>
          <a:xfrm>
            <a:off x="6115050" y="1844219"/>
            <a:ext cx="4895167" cy="3420341"/>
          </a:xfrm>
          <a:prstGeom prst="rect">
            <a:avLst/>
          </a:prstGeom>
        </p:spPr>
      </p:pic>
      <p:pic>
        <p:nvPicPr>
          <p:cNvPr id="8" name="Picture 7">
            <a:extLst>
              <a:ext uri="{FF2B5EF4-FFF2-40B4-BE49-F238E27FC236}">
                <a16:creationId xmlns:a16="http://schemas.microsoft.com/office/drawing/2014/main" id="{78AC5DD8-E881-C621-CE37-1E3CC7C1C288}"/>
              </a:ext>
            </a:extLst>
          </p:cNvPr>
          <p:cNvPicPr>
            <a:picLocks noChangeAspect="1"/>
          </p:cNvPicPr>
          <p:nvPr/>
        </p:nvPicPr>
        <p:blipFill>
          <a:blip r:embed="rId5"/>
          <a:stretch>
            <a:fillRect/>
          </a:stretch>
        </p:blipFill>
        <p:spPr>
          <a:xfrm>
            <a:off x="6788150" y="5392474"/>
            <a:ext cx="3289300" cy="495300"/>
          </a:xfrm>
          <a:prstGeom prst="rect">
            <a:avLst/>
          </a:prstGeom>
        </p:spPr>
      </p:pic>
    </p:spTree>
    <p:extLst>
      <p:ext uri="{BB962C8B-B14F-4D97-AF65-F5344CB8AC3E}">
        <p14:creationId xmlns:p14="http://schemas.microsoft.com/office/powerpoint/2010/main" val="2628695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HuggingFace</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460063" y="2903877"/>
            <a:ext cx="2253502" cy="461665"/>
          </a:xfrm>
          <a:prstGeom prst="rect">
            <a:avLst/>
          </a:prstGeom>
          <a:noFill/>
        </p:spPr>
        <p:txBody>
          <a:bodyPr wrap="none" rtlCol="0">
            <a:spAutoFit/>
          </a:bodyPr>
          <a:lstStyle/>
          <a:p>
            <a:r>
              <a:rPr lang="en-TR" sz="2400" b="1" dirty="0"/>
              <a:t>CODING TIME!!!</a:t>
            </a:r>
          </a:p>
        </p:txBody>
      </p:sp>
      <p:sp>
        <p:nvSpPr>
          <p:cNvPr id="7" name="TextBox 6">
            <a:extLst>
              <a:ext uri="{FF2B5EF4-FFF2-40B4-BE49-F238E27FC236}">
                <a16:creationId xmlns:a16="http://schemas.microsoft.com/office/drawing/2014/main" id="{92F6B317-0DC8-7F88-EE57-4D0B2DE60368}"/>
              </a:ext>
            </a:extLst>
          </p:cNvPr>
          <p:cNvSpPr txBox="1"/>
          <p:nvPr/>
        </p:nvSpPr>
        <p:spPr>
          <a:xfrm>
            <a:off x="1084820" y="3642541"/>
            <a:ext cx="10022359" cy="369332"/>
          </a:xfrm>
          <a:prstGeom prst="rect">
            <a:avLst/>
          </a:prstGeom>
          <a:noFill/>
        </p:spPr>
        <p:txBody>
          <a:bodyPr wrap="none" rtlCol="0">
            <a:spAutoFit/>
          </a:bodyPr>
          <a:lstStyle/>
          <a:p>
            <a:r>
              <a:rPr lang="en-US" dirty="0">
                <a:hlinkClick r:id="rId3"/>
              </a:rPr>
              <a:t>https://colab.research.google.com/drive/1pTuQhug6Dhl9XalKB0zUGf4FIdYFlpcX#scrollTo=qu0ao7p8rb06</a:t>
            </a:r>
            <a:r>
              <a:rPr lang="en-US" dirty="0"/>
              <a:t> </a:t>
            </a:r>
            <a:endParaRPr lang="en-TR" dirty="0"/>
          </a:p>
        </p:txBody>
      </p:sp>
      <p:sp>
        <p:nvSpPr>
          <p:cNvPr id="8" name="TextBox 7">
            <a:extLst>
              <a:ext uri="{FF2B5EF4-FFF2-40B4-BE49-F238E27FC236}">
                <a16:creationId xmlns:a16="http://schemas.microsoft.com/office/drawing/2014/main" id="{7C92C557-3FE0-E81B-B781-C7538476DB93}"/>
              </a:ext>
            </a:extLst>
          </p:cNvPr>
          <p:cNvSpPr txBox="1"/>
          <p:nvPr/>
        </p:nvSpPr>
        <p:spPr>
          <a:xfrm>
            <a:off x="3663917" y="1971281"/>
            <a:ext cx="4943918" cy="369332"/>
          </a:xfrm>
          <a:prstGeom prst="rect">
            <a:avLst/>
          </a:prstGeom>
          <a:noFill/>
        </p:spPr>
        <p:txBody>
          <a:bodyPr wrap="none" rtlCol="0">
            <a:spAutoFit/>
          </a:bodyPr>
          <a:lstStyle/>
          <a:p>
            <a:r>
              <a:rPr lang="en-US" dirty="0">
                <a:hlinkClick r:id="rId4"/>
              </a:rPr>
              <a:t>http://jalammar.github.io/illustrated-transformer/</a:t>
            </a:r>
            <a:r>
              <a:rPr lang="en-US" dirty="0"/>
              <a:t> </a:t>
            </a:r>
            <a:endParaRPr lang="en-TR" dirty="0"/>
          </a:p>
        </p:txBody>
      </p:sp>
      <p:sp>
        <p:nvSpPr>
          <p:cNvPr id="9" name="TextBox 8">
            <a:extLst>
              <a:ext uri="{FF2B5EF4-FFF2-40B4-BE49-F238E27FC236}">
                <a16:creationId xmlns:a16="http://schemas.microsoft.com/office/drawing/2014/main" id="{D96BEF5D-BB72-3262-9DB7-739862427356}"/>
              </a:ext>
            </a:extLst>
          </p:cNvPr>
          <p:cNvSpPr txBox="1"/>
          <p:nvPr/>
        </p:nvSpPr>
        <p:spPr>
          <a:xfrm>
            <a:off x="4945114" y="1514250"/>
            <a:ext cx="3283399" cy="369332"/>
          </a:xfrm>
          <a:prstGeom prst="rect">
            <a:avLst/>
          </a:prstGeom>
          <a:noFill/>
        </p:spPr>
        <p:txBody>
          <a:bodyPr wrap="none" rtlCol="0">
            <a:spAutoFit/>
          </a:bodyPr>
          <a:lstStyle/>
          <a:p>
            <a:r>
              <a:rPr lang="en-TR" dirty="0"/>
              <a:t>You should totally check this out!</a:t>
            </a:r>
          </a:p>
        </p:txBody>
      </p:sp>
    </p:spTree>
    <p:extLst>
      <p:ext uri="{BB962C8B-B14F-4D97-AF65-F5344CB8AC3E}">
        <p14:creationId xmlns:p14="http://schemas.microsoft.com/office/powerpoint/2010/main" val="3453781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HOMEWORK 2</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726763" y="1646577"/>
            <a:ext cx="1036309" cy="461665"/>
          </a:xfrm>
          <a:prstGeom prst="rect">
            <a:avLst/>
          </a:prstGeom>
          <a:noFill/>
        </p:spPr>
        <p:txBody>
          <a:bodyPr wrap="none" rtlCol="0">
            <a:spAutoFit/>
          </a:bodyPr>
          <a:lstStyle/>
          <a:p>
            <a:r>
              <a:rPr lang="en-TR" sz="2400" b="1" dirty="0"/>
              <a:t>Search</a:t>
            </a:r>
          </a:p>
        </p:txBody>
      </p:sp>
      <p:graphicFrame>
        <p:nvGraphicFramePr>
          <p:cNvPr id="4" name="Table 3">
            <a:extLst>
              <a:ext uri="{FF2B5EF4-FFF2-40B4-BE49-F238E27FC236}">
                <a16:creationId xmlns:a16="http://schemas.microsoft.com/office/drawing/2014/main" id="{ED81AB9D-1D5A-38A0-077F-526E0B40CE29}"/>
              </a:ext>
            </a:extLst>
          </p:cNvPr>
          <p:cNvGraphicFramePr>
            <a:graphicFrameLocks noGrp="1"/>
          </p:cNvGraphicFramePr>
          <p:nvPr>
            <p:extLst>
              <p:ext uri="{D42A27DB-BD31-4B8C-83A1-F6EECF244321}">
                <p14:modId xmlns:p14="http://schemas.microsoft.com/office/powerpoint/2010/main" val="1558885893"/>
              </p:ext>
            </p:extLst>
          </p:nvPr>
        </p:nvGraphicFramePr>
        <p:xfrm>
          <a:off x="3187699" y="3892509"/>
          <a:ext cx="5930900" cy="1714500"/>
        </p:xfrm>
        <a:graphic>
          <a:graphicData uri="http://schemas.openxmlformats.org/drawingml/2006/table">
            <a:tbl>
              <a:tblPr>
                <a:tableStyleId>{5C22544A-7EE6-4342-B048-85BDC9FD1C3A}</a:tableStyleId>
              </a:tblPr>
              <a:tblGrid>
                <a:gridCol w="5930900">
                  <a:extLst>
                    <a:ext uri="{9D8B030D-6E8A-4147-A177-3AD203B41FA5}">
                      <a16:colId xmlns:a16="http://schemas.microsoft.com/office/drawing/2014/main" val="1960800862"/>
                    </a:ext>
                  </a:extLst>
                </a:gridCol>
              </a:tblGrid>
              <a:tr h="190500">
                <a:tc>
                  <a:txBody>
                    <a:bodyPr/>
                    <a:lstStyle/>
                    <a:p>
                      <a:pPr algn="l" fontAlgn="b"/>
                      <a:r>
                        <a:rPr lang="en-US" sz="1100" u="none" strike="noStrike">
                          <a:effectLst/>
                        </a:rPr>
                        <a:t>3dmax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0093611"/>
                  </a:ext>
                </a:extLst>
              </a:tr>
              <a:tr h="190500">
                <a:tc>
                  <a:txBody>
                    <a:bodyPr/>
                    <a:lstStyle/>
                    <a:p>
                      <a:pPr algn="l" fontAlgn="b"/>
                      <a:r>
                        <a:rPr lang="en-US" sz="1100" u="none" strike="noStrike">
                          <a:effectLst/>
                        </a:rPr>
                        <a:t>aerospace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1532966"/>
                  </a:ext>
                </a:extLst>
              </a:tr>
              <a:tr h="190500">
                <a:tc>
                  <a:txBody>
                    <a:bodyPr/>
                    <a:lstStyle/>
                    <a:p>
                      <a:pPr algn="l" fontAlgn="b"/>
                      <a:r>
                        <a:rPr lang="en-US" sz="1100" u="none" strike="noStrike">
                          <a:effectLst/>
                        </a:rPr>
                        <a:t>machine learning</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8279989"/>
                  </a:ext>
                </a:extLst>
              </a:tr>
              <a:tr h="190500">
                <a:tc>
                  <a:txBody>
                    <a:bodyPr/>
                    <a:lstStyle/>
                    <a:p>
                      <a:pPr algn="l" fontAlgn="b"/>
                      <a:r>
                        <a:rPr lang="en-US" sz="1100" u="none" strike="noStrike">
                          <a:effectLst/>
                        </a:rPr>
                        <a:t>avivasa</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0438579"/>
                  </a:ext>
                </a:extLst>
              </a:tr>
              <a:tr h="190500">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2280167"/>
                  </a:ext>
                </a:extLst>
              </a:tr>
              <a:tr h="190500">
                <a:tc>
                  <a:txBody>
                    <a:bodyPr/>
                    <a:lstStyle/>
                    <a:p>
                      <a:pPr algn="l" fontAlgn="b"/>
                      <a:r>
                        <a:rPr lang="en-US" sz="1100" u="none" strike="noStrike">
                          <a:effectLst/>
                        </a:rPr>
                        <a:t>asp.net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7130208"/>
                  </a:ext>
                </a:extLst>
              </a:tr>
              <a:tr h="190500">
                <a:tc>
                  <a:txBody>
                    <a:bodyPr/>
                    <a:lstStyle/>
                    <a:p>
                      <a:pPr algn="l" fontAlgn="b"/>
                      <a:r>
                        <a:rPr lang="en-US" sz="1100" u="none" strike="noStrike">
                          <a:effectLst/>
                        </a:rPr>
                        <a:t>microsoft sql server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9471523"/>
                  </a:ext>
                </a:extLst>
              </a:tr>
              <a:tr h="190500">
                <a:tc>
                  <a:txBody>
                    <a:bodyPr/>
                    <a:lstStyle/>
                    <a:p>
                      <a:pPr algn="l" fontAlgn="b"/>
                      <a:r>
                        <a:rPr lang="en-US" sz="1100" u="none" strike="noStrike">
                          <a:effectLst/>
                        </a:rPr>
                        <a:t>aselsan savunma sanayi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2101745"/>
                  </a:ext>
                </a:extLst>
              </a:tr>
              <a:tr h="190500">
                <a:tc>
                  <a:txBody>
                    <a:bodyPr/>
                    <a:lstStyle/>
                    <a:p>
                      <a:pPr algn="l" fontAlgn="b"/>
                      <a:r>
                        <a:rPr lang="en-US" sz="1100" u="none" strike="noStrike" dirty="0">
                          <a:effectLst/>
                        </a:rPr>
                        <a:t>bilge </a:t>
                      </a:r>
                      <a:r>
                        <a:rPr lang="en-US" sz="1100" u="none" strike="noStrike" dirty="0" err="1">
                          <a:effectLst/>
                        </a:rPr>
                        <a:t>adam</a:t>
                      </a:r>
                      <a:r>
                        <a:rPr lang="en-US" sz="1100" u="none" strike="noStrike" dirty="0">
                          <a:effectLst/>
                        </a:rPr>
                        <a:t> </a:t>
                      </a:r>
                      <a:r>
                        <a:rPr lang="en-US" sz="1100" u="none" strike="noStrike" dirty="0" err="1">
                          <a:effectLst/>
                        </a:rPr>
                        <a:t>bilgisayar</a:t>
                      </a:r>
                      <a:r>
                        <a:rPr lang="en-US" sz="1100" u="none" strike="noStrike" dirty="0">
                          <a:effectLst/>
                        </a:rPr>
                        <a:t> </a:t>
                      </a:r>
                      <a:r>
                        <a:rPr lang="en-US" sz="1100" u="none" strike="noStrike" dirty="0" err="1">
                          <a:effectLst/>
                        </a:rPr>
                        <a:t>ve</a:t>
                      </a:r>
                      <a:r>
                        <a:rPr lang="en-US" sz="1100" u="none" strike="noStrike" dirty="0">
                          <a:effectLst/>
                        </a:rPr>
                        <a:t> </a:t>
                      </a:r>
                      <a:r>
                        <a:rPr lang="en-US" sz="1100" u="none" strike="noStrike" dirty="0" err="1">
                          <a:effectLst/>
                        </a:rPr>
                        <a:t>egitim</a:t>
                      </a:r>
                      <a:r>
                        <a:rPr lang="en-US" sz="1100" u="none" strike="noStrike" dirty="0">
                          <a:effectLst/>
                        </a:rPr>
                        <a:t> </a:t>
                      </a:r>
                      <a:r>
                        <a:rPr lang="en-US" sz="1100" u="none" strike="noStrike" dirty="0" err="1">
                          <a:effectLst/>
                        </a:rPr>
                        <a:t>hizm.san</a:t>
                      </a:r>
                      <a:r>
                        <a:rPr lang="en-US" sz="1100" u="none" strike="noStrike" dirty="0">
                          <a:effectLst/>
                        </a:rPr>
                        <a:t> tic as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2093742"/>
                  </a:ext>
                </a:extLst>
              </a:tr>
            </a:tbl>
          </a:graphicData>
        </a:graphic>
      </p:graphicFrame>
      <p:sp>
        <p:nvSpPr>
          <p:cNvPr id="7" name="TextBox 6">
            <a:extLst>
              <a:ext uri="{FF2B5EF4-FFF2-40B4-BE49-F238E27FC236}">
                <a16:creationId xmlns:a16="http://schemas.microsoft.com/office/drawing/2014/main" id="{37CE045E-F6FA-3A11-14DB-011B6BD6CF86}"/>
              </a:ext>
            </a:extLst>
          </p:cNvPr>
          <p:cNvSpPr txBox="1"/>
          <p:nvPr/>
        </p:nvSpPr>
        <p:spPr>
          <a:xfrm>
            <a:off x="1986958" y="2451506"/>
            <a:ext cx="8218084" cy="646331"/>
          </a:xfrm>
          <a:prstGeom prst="rect">
            <a:avLst/>
          </a:prstGeom>
          <a:noFill/>
        </p:spPr>
        <p:txBody>
          <a:bodyPr wrap="none" rtlCol="0">
            <a:spAutoFit/>
          </a:bodyPr>
          <a:lstStyle/>
          <a:p>
            <a:r>
              <a:rPr lang="en-TR" dirty="0"/>
              <a:t>Github da Data/Projects içindeki 25K ilan verisi içinde aşağıdaki terimler için</a:t>
            </a:r>
          </a:p>
          <a:p>
            <a:r>
              <a:rPr lang="en-US" dirty="0" err="1"/>
              <a:t>çalışacak</a:t>
            </a:r>
            <a:r>
              <a:rPr lang="en-US" dirty="0"/>
              <a:t> </a:t>
            </a:r>
            <a:r>
              <a:rPr lang="en-US" dirty="0" err="1"/>
              <a:t>bir</a:t>
            </a:r>
            <a:r>
              <a:rPr lang="en-US" dirty="0"/>
              <a:t> search engine </a:t>
            </a:r>
            <a:r>
              <a:rPr lang="en-US" dirty="0" err="1"/>
              <a:t>geliştirin</a:t>
            </a:r>
            <a:r>
              <a:rPr lang="en-US" dirty="0"/>
              <a:t>. Her keyword </a:t>
            </a:r>
            <a:r>
              <a:rPr lang="en-US" dirty="0" err="1"/>
              <a:t>araması</a:t>
            </a:r>
            <a:r>
              <a:rPr lang="en-US" dirty="0"/>
              <a:t> </a:t>
            </a:r>
            <a:r>
              <a:rPr lang="en-US" dirty="0" err="1"/>
              <a:t>için</a:t>
            </a:r>
            <a:r>
              <a:rPr lang="en-US" dirty="0"/>
              <a:t> 50 </a:t>
            </a:r>
            <a:r>
              <a:rPr lang="en-US" dirty="0" err="1"/>
              <a:t>en</a:t>
            </a:r>
            <a:r>
              <a:rPr lang="en-US" dirty="0"/>
              <a:t> </a:t>
            </a:r>
            <a:r>
              <a:rPr lang="en-US" dirty="0" err="1"/>
              <a:t>iyi</a:t>
            </a:r>
            <a:r>
              <a:rPr lang="en-US" dirty="0"/>
              <a:t> </a:t>
            </a:r>
            <a:r>
              <a:rPr lang="en-US" dirty="0" err="1"/>
              <a:t>sonucu</a:t>
            </a:r>
            <a:r>
              <a:rPr lang="en-US" dirty="0"/>
              <a:t> </a:t>
            </a:r>
            <a:r>
              <a:rPr lang="en-US" dirty="0" err="1"/>
              <a:t>getirin</a:t>
            </a:r>
            <a:endParaRPr lang="en-TR" dirty="0"/>
          </a:p>
        </p:txBody>
      </p:sp>
    </p:spTree>
    <p:extLst>
      <p:ext uri="{BB962C8B-B14F-4D97-AF65-F5344CB8AC3E}">
        <p14:creationId xmlns:p14="http://schemas.microsoft.com/office/powerpoint/2010/main" val="208646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1015663"/>
          </a:xfrm>
          <a:prstGeom prst="rect">
            <a:avLst/>
          </a:prstGeom>
          <a:noFill/>
        </p:spPr>
        <p:txBody>
          <a:bodyPr wrap="square" rtlCol="0">
            <a:spAutoFit/>
          </a:bodyPr>
          <a:lstStyle/>
          <a:p>
            <a:r>
              <a:rPr lang="en-TR" sz="2000" b="1" dirty="0"/>
              <a:t>Next -&gt; </a:t>
            </a:r>
          </a:p>
          <a:p>
            <a:r>
              <a:rPr lang="en-TR" sz="2000" dirty="0"/>
              <a:t>So many Transformers, which one to use?</a:t>
            </a:r>
          </a:p>
          <a:p>
            <a:r>
              <a:rPr lang="en-TR" sz="2000" dirty="0"/>
              <a:t>Small projects</a:t>
            </a:r>
            <a:endParaRPr lang="en-TR" dirty="0"/>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7B33485-9F37-B6E3-745E-F5AE1974227D}"/>
              </a:ext>
            </a:extLst>
          </p:cNvPr>
          <p:cNvPicPr>
            <a:picLocks noChangeAspect="1"/>
          </p:cNvPicPr>
          <p:nvPr/>
        </p:nvPicPr>
        <p:blipFill>
          <a:blip r:embed="rId3"/>
          <a:stretch>
            <a:fillRect/>
          </a:stretch>
        </p:blipFill>
        <p:spPr>
          <a:xfrm>
            <a:off x="1447866" y="1206271"/>
            <a:ext cx="5813044" cy="4146271"/>
          </a:xfrm>
          <a:prstGeom prst="rect">
            <a:avLst/>
          </a:prstGeom>
        </p:spPr>
      </p:pic>
    </p:spTree>
    <p:extLst>
      <p:ext uri="{BB962C8B-B14F-4D97-AF65-F5344CB8AC3E}">
        <p14:creationId xmlns:p14="http://schemas.microsoft.com/office/powerpoint/2010/main" val="215584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NLP Demystified 14: Machine Translation With Sequence-to-Sequence and Attention</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FD7E2F0F-F554-4CC0-ECC4-F8D95061925C}"/>
              </a:ext>
            </a:extLst>
          </p:cNvPr>
          <p:cNvPicPr>
            <a:picLocks noChangeAspect="1"/>
          </p:cNvPicPr>
          <p:nvPr/>
        </p:nvPicPr>
        <p:blipFill>
          <a:blip r:embed="rId3"/>
          <a:stretch>
            <a:fillRect/>
          </a:stretch>
        </p:blipFill>
        <p:spPr>
          <a:xfrm>
            <a:off x="1609344" y="1010664"/>
            <a:ext cx="8763000" cy="5044421"/>
          </a:xfrm>
          <a:prstGeom prst="rect">
            <a:avLst/>
          </a:prstGeom>
        </p:spPr>
      </p:pic>
    </p:spTree>
    <p:extLst>
      <p:ext uri="{BB962C8B-B14F-4D97-AF65-F5344CB8AC3E}">
        <p14:creationId xmlns:p14="http://schemas.microsoft.com/office/powerpoint/2010/main" val="317702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61CA53D8-5540-CF2E-AD36-6D60BEA3BEAE}"/>
              </a:ext>
            </a:extLst>
          </p:cNvPr>
          <p:cNvPicPr>
            <a:picLocks noChangeAspect="1"/>
          </p:cNvPicPr>
          <p:nvPr/>
        </p:nvPicPr>
        <p:blipFill>
          <a:blip r:embed="rId3"/>
          <a:stretch>
            <a:fillRect/>
          </a:stretch>
        </p:blipFill>
        <p:spPr>
          <a:xfrm>
            <a:off x="1575562" y="1255443"/>
            <a:ext cx="8531606" cy="4510239"/>
          </a:xfrm>
          <a:prstGeom prst="rect">
            <a:avLst/>
          </a:prstGeom>
        </p:spPr>
      </p:pic>
    </p:spTree>
    <p:extLst>
      <p:ext uri="{BB962C8B-B14F-4D97-AF65-F5344CB8AC3E}">
        <p14:creationId xmlns:p14="http://schemas.microsoft.com/office/powerpoint/2010/main" val="370848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F631C9ED-D975-50F1-B54C-C0D239B706D5}"/>
              </a:ext>
            </a:extLst>
          </p:cNvPr>
          <p:cNvPicPr>
            <a:picLocks noChangeAspect="1"/>
          </p:cNvPicPr>
          <p:nvPr/>
        </p:nvPicPr>
        <p:blipFill>
          <a:blip r:embed="rId3"/>
          <a:stretch>
            <a:fillRect/>
          </a:stretch>
        </p:blipFill>
        <p:spPr>
          <a:xfrm>
            <a:off x="1136904" y="1374668"/>
            <a:ext cx="9799320" cy="4278787"/>
          </a:xfrm>
          <a:prstGeom prst="rect">
            <a:avLst/>
          </a:prstGeom>
        </p:spPr>
      </p:pic>
    </p:spTree>
    <p:extLst>
      <p:ext uri="{BB962C8B-B14F-4D97-AF65-F5344CB8AC3E}">
        <p14:creationId xmlns:p14="http://schemas.microsoft.com/office/powerpoint/2010/main" val="204737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Training RNN LM</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6BE4C8B-61BD-2BBD-C3BE-2C46B1B1A507}"/>
              </a:ext>
            </a:extLst>
          </p:cNvPr>
          <p:cNvPicPr>
            <a:picLocks noChangeAspect="1"/>
          </p:cNvPicPr>
          <p:nvPr/>
        </p:nvPicPr>
        <p:blipFill>
          <a:blip r:embed="rId3"/>
          <a:stretch>
            <a:fillRect/>
          </a:stretch>
        </p:blipFill>
        <p:spPr>
          <a:xfrm>
            <a:off x="1536192" y="1472982"/>
            <a:ext cx="9592056" cy="4477001"/>
          </a:xfrm>
          <a:prstGeom prst="rect">
            <a:avLst/>
          </a:prstGeom>
        </p:spPr>
      </p:pic>
    </p:spTree>
    <p:extLst>
      <p:ext uri="{BB962C8B-B14F-4D97-AF65-F5344CB8AC3E}">
        <p14:creationId xmlns:p14="http://schemas.microsoft.com/office/powerpoint/2010/main" val="4015341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12385</TotalTime>
  <Words>2431</Words>
  <Application>Microsoft Macintosh PowerPoint</Application>
  <PresentationFormat>Widescreen</PresentationFormat>
  <Paragraphs>353</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vt:lpstr>
      <vt:lpstr>Arial</vt:lpstr>
      <vt:lpstr>Calibri</vt:lpstr>
      <vt:lpstr>Calibri Light</vt:lpstr>
      <vt:lpstr>Open Sans</vt:lpstr>
      <vt:lpstr>Raleway</vt:lpstr>
      <vt:lpstr>Roboto</vt:lpstr>
      <vt:lpstr>Söhne</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221</cp:revision>
  <dcterms:created xsi:type="dcterms:W3CDTF">2023-05-05T15:50:07Z</dcterms:created>
  <dcterms:modified xsi:type="dcterms:W3CDTF">2023-05-18T20:26:36Z</dcterms:modified>
</cp:coreProperties>
</file>